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87" r:id="rId9"/>
    <p:sldId id="264" r:id="rId10"/>
    <p:sldId id="265" r:id="rId11"/>
    <p:sldId id="306" r:id="rId12"/>
    <p:sldId id="315" r:id="rId13"/>
    <p:sldId id="292" r:id="rId14"/>
    <p:sldId id="269" r:id="rId15"/>
    <p:sldId id="270" r:id="rId16"/>
    <p:sldId id="271" r:id="rId17"/>
    <p:sldId id="272" r:id="rId18"/>
    <p:sldId id="273" r:id="rId19"/>
    <p:sldId id="274" r:id="rId20"/>
    <p:sldId id="309" r:id="rId21"/>
    <p:sldId id="296" r:id="rId22"/>
    <p:sldId id="314" r:id="rId23"/>
    <p:sldId id="311" r:id="rId24"/>
    <p:sldId id="276" r:id="rId25"/>
    <p:sldId id="277" r:id="rId26"/>
    <p:sldId id="278" r:id="rId27"/>
    <p:sldId id="297" r:id="rId28"/>
    <p:sldId id="279" r:id="rId29"/>
    <p:sldId id="304" r:id="rId30"/>
    <p:sldId id="298" r:id="rId31"/>
    <p:sldId id="282" r:id="rId32"/>
    <p:sldId id="299" r:id="rId33"/>
    <p:sldId id="283" r:id="rId34"/>
    <p:sldId id="300" r:id="rId35"/>
    <p:sldId id="284" r:id="rId36"/>
    <p:sldId id="290" r:id="rId37"/>
    <p:sldId id="285" r:id="rId38"/>
    <p:sldId id="301" r:id="rId39"/>
    <p:sldId id="302" r:id="rId40"/>
    <p:sldId id="303"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73" autoAdjust="0"/>
  </p:normalViewPr>
  <p:slideViewPr>
    <p:cSldViewPr>
      <p:cViewPr varScale="1">
        <p:scale>
          <a:sx n="65" d="100"/>
          <a:sy n="65" d="100"/>
        </p:scale>
        <p:origin x="293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B32678E-9D48-42B5-B125-2B5740CED0B3}" type="datetimeFigureOut">
              <a:rPr lang="tr-TR"/>
              <a:pPr>
                <a:defRPr/>
              </a:pPr>
              <a:t>13.01.2023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52383D8-F853-4B28-B40B-75EA5D92AEE1}" type="slidenum">
              <a:rPr lang="tr-TR" altLang="tr-TR"/>
              <a:pPr/>
              <a:t>‹#›</a:t>
            </a:fld>
            <a:endParaRPr lang="tr-TR" altLang="tr-TR"/>
          </a:p>
        </p:txBody>
      </p:sp>
    </p:spTree>
    <p:extLst>
      <p:ext uri="{BB962C8B-B14F-4D97-AF65-F5344CB8AC3E}">
        <p14:creationId xmlns:p14="http://schemas.microsoft.com/office/powerpoint/2010/main" val="2320744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Bu oturumda Çocuk İzlem Merkezi (ÇİM) ve işleyişi hakkında bilgi verilecektir. Cinsel istismara uğradığı düşünülen, kuşkulanılan ya da danışma amaçlı olarak ÇİM’e yönlendirilen çocuklar için hangi yolun izleneceği açıklanacaktır.</a:t>
            </a:r>
          </a:p>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8A03C6-3E0A-4D72-9B92-2B7198006919}" type="slidenum">
              <a:rPr lang="tr-TR" altLang="tr-TR">
                <a:latin typeface="Calibri" panose="020F0502020204030204" pitchFamily="34" charset="0"/>
              </a:rPr>
              <a:pPr eaLnBrk="1" hangingPunct="1"/>
              <a:t>1</a:t>
            </a:fld>
            <a:endParaRPr lang="tr-TR" altLang="tr-TR">
              <a:latin typeface="Calibri" panose="020F0502020204030204" pitchFamily="34" charset="0"/>
            </a:endParaRPr>
          </a:p>
        </p:txBody>
      </p:sp>
    </p:spTree>
    <p:extLst>
      <p:ext uri="{BB962C8B-B14F-4D97-AF65-F5344CB8AC3E}">
        <p14:creationId xmlns:p14="http://schemas.microsoft.com/office/powerpoint/2010/main" val="327931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Pek çok meslek elemanı çalışmaları sırasında cinsel istismara uğramış çocuklarla karşılaşabilir ya da cinsel istismar kuşkusu duyabilir.  Bu grupların başında öğretmenler ve sağlık personeli gelmektedir. Ayrıca ASHB personeli, müftülük çalışanları, kolluk mensupları, muhtarlar ve meslek örgütlerinin üyeleri de istismara uğramış çocuklarla karşılaşabilirler. </a:t>
            </a:r>
          </a:p>
          <a:p>
            <a:pPr eaLnBrk="1" hangingPunct="1">
              <a:spcBef>
                <a:spcPct val="0"/>
              </a:spcBef>
            </a:pPr>
            <a:r>
              <a:rPr lang="tr-TR" altLang="tr-TR" dirty="0"/>
              <a:t>Meslek elemanlarının yanı sıra çevresinde bir çocuğun cinsel istismara uğradığını gören aileler ve çocuklar da dahil  herkes istismar bildiriminde bulunabilir ya da </a:t>
            </a:r>
            <a:r>
              <a:rPr lang="tr-TR" altLang="tr-TR" dirty="0" err="1"/>
              <a:t>ÇİM’e</a:t>
            </a:r>
            <a:r>
              <a:rPr lang="tr-TR" altLang="tr-TR" dirty="0"/>
              <a:t> danışabilir. </a:t>
            </a:r>
          </a:p>
        </p:txBody>
      </p:sp>
      <p:sp>
        <p:nvSpPr>
          <p:cNvPr id="4710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CE43B0-A2E1-4213-A102-1E159B2B5733}" type="slidenum">
              <a:rPr lang="tr-TR" altLang="tr-TR">
                <a:latin typeface="Calibri" panose="020F0502020204030204" pitchFamily="34" charset="0"/>
              </a:rPr>
              <a:pPr eaLnBrk="1" hangingPunct="1"/>
              <a:t>10</a:t>
            </a:fld>
            <a:endParaRPr lang="tr-TR" altLang="tr-TR">
              <a:latin typeface="Calibri" panose="020F0502020204030204" pitchFamily="34" charset="0"/>
            </a:endParaRPr>
          </a:p>
        </p:txBody>
      </p:sp>
    </p:spTree>
    <p:extLst>
      <p:ext uri="{BB962C8B-B14F-4D97-AF65-F5344CB8AC3E}">
        <p14:creationId xmlns:p14="http://schemas.microsoft.com/office/powerpoint/2010/main" val="39493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Pek çok meslek elemanı çalışmaları sırasında cinsel istismara uğramış çocuklarla karşılaşabilir ya da cinsel istismar kuşkusu duyabilir.  Bu grupların başında öğretmenler ve sağlık personeli gelmektedir. Ayrıca ASHB personeli, müftülük çalışanları, kolluk mensupları, muhtarlar ve meslek örgütlerinin üyeleri de istismara uğramış çocuklarla karşılaşabilirler. </a:t>
            </a:r>
          </a:p>
          <a:p>
            <a:pPr eaLnBrk="1" hangingPunct="1">
              <a:spcBef>
                <a:spcPct val="0"/>
              </a:spcBef>
            </a:pPr>
            <a:r>
              <a:rPr lang="tr-TR" altLang="tr-TR" dirty="0"/>
              <a:t>Meslek elemanlarının yanı sıra çevresinde bir çocuğun cinsel istismara uğradığını gören aileler ve çocuklar da dahil  herkes istismar bildiriminde bulunabilir ya da </a:t>
            </a:r>
            <a:r>
              <a:rPr lang="tr-TR" altLang="tr-TR" dirty="0" err="1"/>
              <a:t>ÇİM’e</a:t>
            </a:r>
            <a:r>
              <a:rPr lang="tr-TR" altLang="tr-TR" dirty="0"/>
              <a:t> danışabilir. </a:t>
            </a:r>
          </a:p>
          <a:p>
            <a:pPr eaLnBrk="1" hangingPunct="1">
              <a:spcBef>
                <a:spcPct val="0"/>
              </a:spcBef>
            </a:pPr>
            <a:endParaRPr lang="tr-TR" altLang="tr-TR" dirty="0"/>
          </a:p>
        </p:txBody>
      </p:sp>
    </p:spTree>
    <p:extLst>
      <p:ext uri="{BB962C8B-B14F-4D97-AF65-F5344CB8AC3E}">
        <p14:creationId xmlns:p14="http://schemas.microsoft.com/office/powerpoint/2010/main" val="73256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Meslek elemanları bir çocuğun cinsel olarak istismar edildiğine ilişkin bilgi edinirse ya da şüphe ederse öncelikle kolluk kuvvetlerine ya da cumhuriyet savcılığına ihbar etmek zorundadır.  İhbarı alan jandarma ya da polis  çocuğun ÇİM’e ulaşımını sağlar. </a:t>
            </a:r>
          </a:p>
          <a:p>
            <a:pPr eaLnBrk="1" hangingPunct="1">
              <a:spcBef>
                <a:spcPct val="0"/>
              </a:spcBef>
            </a:pPr>
            <a:endParaRPr lang="tr-TR" altLang="tr-TR"/>
          </a:p>
          <a:p>
            <a:pPr eaLnBrk="1" hangingPunct="1">
              <a:spcBef>
                <a:spcPct val="0"/>
              </a:spcBef>
            </a:pPr>
            <a:r>
              <a:rPr lang="tr-TR" altLang="tr-TR"/>
              <a:t>Ayrıca meslek elemanları ve aileler danışmak amacıyla ya da konsültasyon için doğrudan ÇİM’e danışabilir, çocuğu ÇİM’e yönlendirebilir.  </a:t>
            </a:r>
          </a:p>
        </p:txBody>
      </p:sp>
    </p:spTree>
    <p:extLst>
      <p:ext uri="{BB962C8B-B14F-4D97-AF65-F5344CB8AC3E}">
        <p14:creationId xmlns:p14="http://schemas.microsoft.com/office/powerpoint/2010/main" val="398730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Meslek elemanları bir çocuğun cinsel olarak istismar edildiğine ilişkin bilgi edinirse ya da şüphe ederse öncelikle kolluk kuvvetlerine ya da cumhuriyet savcılığına ihbar etmek zorundadır.  İhbarı alan jandarma ya da polis çocuğun ÇİM’e ulaşımını sağlar. </a:t>
            </a:r>
          </a:p>
          <a:p>
            <a:pPr eaLnBrk="1" hangingPunct="1">
              <a:spcBef>
                <a:spcPct val="0"/>
              </a:spcBef>
            </a:pPr>
            <a:endParaRPr lang="tr-TR" altLang="tr-TR"/>
          </a:p>
        </p:txBody>
      </p:sp>
      <p:sp>
        <p:nvSpPr>
          <p:cNvPr id="50180"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29EA3F-1A43-48AF-B4CB-2543EE25A402}" type="slidenum">
              <a:rPr lang="tr-TR" altLang="tr-TR">
                <a:latin typeface="Calibri" panose="020F0502020204030204" pitchFamily="34" charset="0"/>
              </a:rPr>
              <a:pPr eaLnBrk="1" hangingPunct="1"/>
              <a:t>13</a:t>
            </a:fld>
            <a:endParaRPr lang="tr-TR" altLang="tr-TR">
              <a:latin typeface="Calibri" panose="020F0502020204030204" pitchFamily="34" charset="0"/>
            </a:endParaRPr>
          </a:p>
        </p:txBody>
      </p:sp>
    </p:spTree>
    <p:extLst>
      <p:ext uri="{BB962C8B-B14F-4D97-AF65-F5344CB8AC3E}">
        <p14:creationId xmlns:p14="http://schemas.microsoft.com/office/powerpoint/2010/main" val="259325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E04B70-7D26-440C-8FFB-42B9B107ACAB}" type="slidenum">
              <a:rPr lang="tr-TR" altLang="tr-TR">
                <a:latin typeface="Calibri" panose="020F0502020204030204" pitchFamily="34" charset="0"/>
              </a:rPr>
              <a:pPr eaLnBrk="1" hangingPunct="1"/>
              <a:t>14</a:t>
            </a:fld>
            <a:endParaRPr lang="tr-TR" altLang="tr-TR">
              <a:latin typeface="Calibri" panose="020F0502020204030204" pitchFamily="34" charset="0"/>
            </a:endParaRPr>
          </a:p>
        </p:txBody>
      </p:sp>
    </p:spTree>
    <p:extLst>
      <p:ext uri="{BB962C8B-B14F-4D97-AF65-F5344CB8AC3E}">
        <p14:creationId xmlns:p14="http://schemas.microsoft.com/office/powerpoint/2010/main" val="399210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673488-ABC1-4DA0-867B-605688F558AC}" type="slidenum">
              <a:rPr lang="tr-TR" altLang="tr-TR">
                <a:latin typeface="Calibri" panose="020F0502020204030204" pitchFamily="34" charset="0"/>
              </a:rPr>
              <a:pPr eaLnBrk="1" hangingPunct="1"/>
              <a:t>19</a:t>
            </a:fld>
            <a:endParaRPr lang="tr-TR" altLang="tr-TR">
              <a:latin typeface="Calibri" panose="020F0502020204030204" pitchFamily="34" charset="0"/>
            </a:endParaRPr>
          </a:p>
        </p:txBody>
      </p:sp>
    </p:spTree>
    <p:extLst>
      <p:ext uri="{BB962C8B-B14F-4D97-AF65-F5344CB8AC3E}">
        <p14:creationId xmlns:p14="http://schemas.microsoft.com/office/powerpoint/2010/main" val="237493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a:p>
            <a:pPr eaLnBrk="1" hangingPunct="1">
              <a:spcBef>
                <a:spcPct val="0"/>
              </a:spcBef>
            </a:pPr>
            <a:r>
              <a:rPr lang="tr-TR" altLang="tr-TR"/>
              <a:t>Mağdur çocuk bildirimi alan kolluk kuvvetleri öncelikle C. Savcısını bilgilendirir.  Savcının talimatı doğrultusunda çocuğun ÇİM’e naklini sağlar. </a:t>
            </a:r>
          </a:p>
          <a:p>
            <a:pPr eaLnBrk="1" hangingPunct="1">
              <a:spcBef>
                <a:spcPct val="0"/>
              </a:spcBef>
            </a:pPr>
            <a:r>
              <a:rPr lang="tr-TR" altLang="tr-TR"/>
              <a:t>Bu arada Baro’dan çocuk için avukat talebinde bulunur. </a:t>
            </a:r>
          </a:p>
          <a:p>
            <a:pPr eaLnBrk="1" hangingPunct="1">
              <a:spcBef>
                <a:spcPct val="0"/>
              </a:spcBef>
            </a:pPr>
            <a:endParaRPr lang="tr-TR" altLang="tr-TR"/>
          </a:p>
          <a:p>
            <a:pPr eaLnBrk="1" hangingPunct="1">
              <a:spcBef>
                <a:spcPct val="0"/>
              </a:spcBef>
            </a:pPr>
            <a:r>
              <a:rPr lang="tr-TR" altLang="tr-TR"/>
              <a:t>Çocuk ÇİM’e nakledilirken Savcı ve avukat da ÇİM’e gelir. </a:t>
            </a:r>
          </a:p>
          <a:p>
            <a:pPr eaLnBrk="1" hangingPunct="1">
              <a:spcBef>
                <a:spcPct val="0"/>
              </a:spcBef>
            </a:pPr>
            <a:endParaRPr lang="tr-TR" altLang="tr-TR"/>
          </a:p>
        </p:txBody>
      </p:sp>
      <p:sp>
        <p:nvSpPr>
          <p:cNvPr id="5120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A78F37-16E6-4213-B360-C1A6B24CDAC1}" type="slidenum">
              <a:rPr lang="tr-TR" altLang="tr-TR">
                <a:latin typeface="Calibri" panose="020F0502020204030204" pitchFamily="34" charset="0"/>
              </a:rPr>
              <a:pPr eaLnBrk="1" hangingPunct="1"/>
              <a:t>20</a:t>
            </a:fld>
            <a:endParaRPr lang="tr-TR" altLang="tr-TR">
              <a:latin typeface="Calibri" panose="020F0502020204030204" pitchFamily="34" charset="0"/>
            </a:endParaRPr>
          </a:p>
        </p:txBody>
      </p:sp>
    </p:spTree>
    <p:extLst>
      <p:ext uri="{BB962C8B-B14F-4D97-AF65-F5344CB8AC3E}">
        <p14:creationId xmlns:p14="http://schemas.microsoft.com/office/powerpoint/2010/main" val="298459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tr-TR" dirty="0"/>
          </a:p>
          <a:p>
            <a:pPr eaLnBrk="1" hangingPunct="1">
              <a:spcBef>
                <a:spcPct val="0"/>
              </a:spcBef>
              <a:defRPr/>
            </a:pPr>
            <a:r>
              <a:rPr lang="tr-TR" dirty="0"/>
              <a:t>Mağdur çocuk bildirimi alan kolluk kuvvetleri Savcının talimatı doğrultusunda çocuğun ÇİM’e naklini sağlar. </a:t>
            </a:r>
          </a:p>
          <a:p>
            <a:pPr fontAlgn="auto">
              <a:spcBef>
                <a:spcPts val="0"/>
              </a:spcBef>
              <a:spcAft>
                <a:spcPts val="0"/>
              </a:spcAft>
              <a:defRPr/>
            </a:pPr>
            <a:r>
              <a:rPr lang="tr-TR" spc="50" dirty="0">
                <a:ln w="11430"/>
                <a:gradFill>
                  <a:gsLst>
                    <a:gs pos="25000">
                      <a:schemeClr val="accent2">
                        <a:satMod val="155000"/>
                      </a:schemeClr>
                    </a:gs>
                    <a:gs pos="100000">
                      <a:schemeClr val="accent2">
                        <a:shade val="45000"/>
                        <a:satMod val="165000"/>
                      </a:schemeClr>
                    </a:gs>
                  </a:gsLst>
                  <a:lin ang="5400000"/>
                </a:gradFill>
              </a:rPr>
              <a:t>Çocuk sivil ekiple ve sivil araçla,  olay hakkında herhangi bir  görüşme yapmadan nakledilir. </a:t>
            </a:r>
          </a:p>
          <a:p>
            <a:pPr eaLnBrk="1" hangingPunct="1">
              <a:spcBef>
                <a:spcPct val="0"/>
              </a:spcBef>
              <a:defRPr/>
            </a:pPr>
            <a:endParaRPr lang="tr-TR" dirty="0"/>
          </a:p>
          <a:p>
            <a:pPr eaLnBrk="1" hangingPunct="1">
              <a:spcBef>
                <a:spcPct val="0"/>
              </a:spcBef>
              <a:defRPr/>
            </a:pPr>
            <a:r>
              <a:rPr lang="tr-TR" dirty="0"/>
              <a:t>Bu arada Baro’dan çocuk için avukat talebinde bulunur. </a:t>
            </a:r>
          </a:p>
          <a:p>
            <a:pPr eaLnBrk="1" hangingPunct="1">
              <a:spcBef>
                <a:spcPct val="0"/>
              </a:spcBef>
              <a:defRPr/>
            </a:pPr>
            <a:endParaRPr lang="tr-TR" dirty="0"/>
          </a:p>
          <a:p>
            <a:pPr eaLnBrk="1" hangingPunct="1">
              <a:spcBef>
                <a:spcPct val="0"/>
              </a:spcBef>
              <a:defRPr/>
            </a:pPr>
            <a:r>
              <a:rPr lang="tr-TR" dirty="0"/>
              <a:t>Çocuk ÇİM’e nakledilirken Savcı ve avukat da ÇİM’e gelir. </a:t>
            </a:r>
          </a:p>
          <a:p>
            <a:pPr eaLnBrk="1" hangingPunct="1">
              <a:spcBef>
                <a:spcPct val="0"/>
              </a:spcBef>
              <a:defRPr/>
            </a:pPr>
            <a:endParaRPr lang="tr-TR" dirty="0"/>
          </a:p>
        </p:txBody>
      </p:sp>
      <p:sp>
        <p:nvSpPr>
          <p:cNvPr id="5325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B86369-FB84-440D-A87D-CECEB744CBCD}" type="slidenum">
              <a:rPr lang="tr-TR" altLang="tr-TR">
                <a:latin typeface="Calibri" panose="020F0502020204030204" pitchFamily="34" charset="0"/>
              </a:rPr>
              <a:pPr eaLnBrk="1" hangingPunct="1"/>
              <a:t>21</a:t>
            </a:fld>
            <a:endParaRPr lang="tr-TR" altLang="tr-TR">
              <a:latin typeface="Calibri" panose="020F0502020204030204" pitchFamily="34" charset="0"/>
            </a:endParaRPr>
          </a:p>
        </p:txBody>
      </p:sp>
    </p:spTree>
    <p:extLst>
      <p:ext uri="{BB962C8B-B14F-4D97-AF65-F5344CB8AC3E}">
        <p14:creationId xmlns:p14="http://schemas.microsoft.com/office/powerpoint/2010/main" val="3637216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Bu slaytta cinsel istismarından kuşkulanılan çocuğun kolluk kuvvetlerine bildirimi sonrası süreç özetlenmektedir. </a:t>
            </a:r>
          </a:p>
          <a:p>
            <a:pPr eaLnBrk="1" hangingPunct="1">
              <a:spcBef>
                <a:spcPct val="0"/>
              </a:spcBef>
            </a:pPr>
            <a:r>
              <a:rPr lang="tr-TR" altLang="tr-TR"/>
              <a:t>Mağdur çocuğun bildirimi jandarmaya ya da polis merkezine yaplır (1)</a:t>
            </a:r>
          </a:p>
          <a:p>
            <a:pPr eaLnBrk="1" hangingPunct="1">
              <a:spcBef>
                <a:spcPct val="0"/>
              </a:spcBef>
            </a:pPr>
            <a:r>
              <a:rPr lang="tr-TR" altLang="tr-TR"/>
              <a:t>Mağdur çocuk bildirimi alan kolluk kuvvetleri öncelikle C. Savcısını bilgilendirir (2) </a:t>
            </a:r>
          </a:p>
          <a:p>
            <a:pPr eaLnBrk="1" hangingPunct="1">
              <a:spcBef>
                <a:spcPct val="0"/>
              </a:spcBef>
            </a:pPr>
            <a:r>
              <a:rPr lang="tr-TR" altLang="tr-TR"/>
              <a:t>Savcının talimatı doğrultusunda (3) çocuğun ÇİM’e naklini sağlar (5). </a:t>
            </a:r>
          </a:p>
          <a:p>
            <a:pPr eaLnBrk="1" hangingPunct="1">
              <a:spcBef>
                <a:spcPct val="0"/>
              </a:spcBef>
            </a:pPr>
            <a:endParaRPr lang="tr-TR" altLang="tr-TR"/>
          </a:p>
          <a:p>
            <a:pPr eaLnBrk="1" hangingPunct="1">
              <a:spcBef>
                <a:spcPct val="0"/>
              </a:spcBef>
            </a:pPr>
            <a:r>
              <a:rPr lang="tr-TR" altLang="tr-TR"/>
              <a:t>Bu arada Baro’dan çocuk için avukat talebinde bulunur (4). </a:t>
            </a:r>
          </a:p>
          <a:p>
            <a:pPr eaLnBrk="1" hangingPunct="1">
              <a:spcBef>
                <a:spcPct val="0"/>
              </a:spcBef>
            </a:pPr>
            <a:r>
              <a:rPr lang="tr-TR" altLang="tr-TR"/>
              <a:t>Çocuk ÇİM’e nakledilirken Savcı ve avukat da ÇİM’e gelir (5). </a:t>
            </a:r>
          </a:p>
          <a:p>
            <a:pPr eaLnBrk="1" hangingPunct="1">
              <a:spcBef>
                <a:spcPct val="0"/>
              </a:spcBef>
            </a:pPr>
            <a:endParaRPr lang="tr-TR" altLang="tr-TR"/>
          </a:p>
        </p:txBody>
      </p:sp>
    </p:spTree>
    <p:extLst>
      <p:ext uri="{BB962C8B-B14F-4D97-AF65-F5344CB8AC3E}">
        <p14:creationId xmlns:p14="http://schemas.microsoft.com/office/powerpoint/2010/main" val="378613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tr-TR" spc="50" dirty="0">
                <a:ln w="11430"/>
                <a:gradFill>
                  <a:gsLst>
                    <a:gs pos="25000">
                      <a:schemeClr val="accent2">
                        <a:satMod val="155000"/>
                      </a:schemeClr>
                    </a:gs>
                    <a:gs pos="100000">
                      <a:schemeClr val="accent2">
                        <a:shade val="45000"/>
                        <a:satMod val="165000"/>
                      </a:schemeClr>
                    </a:gs>
                  </a:gsLst>
                  <a:lin ang="5400000"/>
                </a:gradFill>
              </a:rPr>
              <a:t>İstismar edildiği bilinen ya da kuşkulanılan çocukla kolluk birimlerinde olaya ilişkin bir görüşme yapılmaz. </a:t>
            </a:r>
          </a:p>
          <a:p>
            <a:pPr eaLnBrk="1" hangingPunct="1">
              <a:spcBef>
                <a:spcPct val="0"/>
              </a:spcBef>
              <a:defRPr/>
            </a:pPr>
            <a:r>
              <a:rPr lang="tr-TR" spc="50" dirty="0">
                <a:ln w="11430"/>
                <a:gradFill>
                  <a:gsLst>
                    <a:gs pos="25000">
                      <a:schemeClr val="accent2">
                        <a:satMod val="155000"/>
                      </a:schemeClr>
                    </a:gs>
                    <a:gs pos="100000">
                      <a:schemeClr val="accent2">
                        <a:shade val="45000"/>
                        <a:satMod val="165000"/>
                      </a:schemeClr>
                    </a:gs>
                  </a:gsLst>
                  <a:lin ang="5400000"/>
                </a:gradFill>
              </a:rPr>
              <a:t>Çocuk ÇİM’e  sivil ekiple ve sivil araçla,  olay hakkında herhangi bir  görüşme yapmadan nakledilir. </a:t>
            </a:r>
          </a:p>
          <a:p>
            <a:pPr eaLnBrk="1" hangingPunct="1">
              <a:spcBef>
                <a:spcPct val="0"/>
              </a:spcBef>
              <a:defRPr/>
            </a:pPr>
            <a:endParaRPr lang="tr-TR" dirty="0"/>
          </a:p>
        </p:txBody>
      </p:sp>
    </p:spTree>
    <p:extLst>
      <p:ext uri="{BB962C8B-B14F-4D97-AF65-F5344CB8AC3E}">
        <p14:creationId xmlns:p14="http://schemas.microsoft.com/office/powerpoint/2010/main" val="283267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Özellikle vurgulanması gereken noktalar;</a:t>
            </a:r>
          </a:p>
          <a:p>
            <a:pPr>
              <a:buFontTx/>
              <a:buChar char="•"/>
            </a:pPr>
            <a:r>
              <a:rPr lang="tr-TR" altLang="tr-TR"/>
              <a:t>ÇİM’ cinsel istismara uğradığı bilinen, cinsel istismar kuşkusu olan ya da bu amaçla danışılması düşünülen çocuklara hizmet etmektedir.</a:t>
            </a:r>
          </a:p>
          <a:p>
            <a:pPr>
              <a:buFontTx/>
              <a:buChar char="•"/>
            </a:pPr>
            <a:r>
              <a:rPr lang="tr-TR" altLang="tr-TR"/>
              <a:t>Bu merkezde çocukla ve ailesi ile görüşülmekte ve olayla ilgili bilgiler alınmaktadır.</a:t>
            </a:r>
          </a:p>
          <a:p>
            <a:pPr>
              <a:buFontTx/>
              <a:buChar char="•"/>
            </a:pPr>
            <a:r>
              <a:rPr lang="tr-TR" altLang="tr-TR"/>
              <a:t>Çocuğun fizik muayenesi, ilk ruhsal değerlendirmesi ve adli tıp değerlendirmesi de burada uzman hekimler tarafından yapılmaktadır.</a:t>
            </a:r>
          </a:p>
          <a:p>
            <a:pPr>
              <a:buFontTx/>
              <a:buChar char="•"/>
            </a:pPr>
            <a:r>
              <a:rPr lang="tr-TR" altLang="tr-TR"/>
              <a:t>Çocuktan ve aileden alınan bilgilerle muayeneler sonucunda elde edilen bilgileri içeren bir rapor hazırlanmaktadır.  </a:t>
            </a:r>
          </a:p>
          <a:p>
            <a:pPr>
              <a:buFontTx/>
              <a:buChar char="•"/>
            </a:pPr>
            <a:r>
              <a:rPr lang="tr-TR" altLang="tr-TR"/>
              <a:t>Tüm bu süreç çocuk dostu bir ortamda gerçekleşmektedir.</a:t>
            </a:r>
          </a:p>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4D56A5-AD2A-4861-931F-5BB3A3A6F695}" type="slidenum">
              <a:rPr lang="tr-TR" altLang="tr-TR">
                <a:latin typeface="Calibri" panose="020F0502020204030204" pitchFamily="34" charset="0"/>
              </a:rPr>
              <a:pPr eaLnBrk="1" hangingPunct="1"/>
              <a:t>2</a:t>
            </a:fld>
            <a:endParaRPr lang="tr-TR" altLang="tr-TR">
              <a:latin typeface="Calibri" panose="020F0502020204030204" pitchFamily="34" charset="0"/>
            </a:endParaRPr>
          </a:p>
        </p:txBody>
      </p:sp>
    </p:spTree>
    <p:extLst>
      <p:ext uri="{BB962C8B-B14F-4D97-AF65-F5344CB8AC3E}">
        <p14:creationId xmlns:p14="http://schemas.microsoft.com/office/powerpoint/2010/main" val="3274457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a:t>Bu slaytta çocuğun </a:t>
            </a:r>
            <a:r>
              <a:rPr lang="tr-TR" altLang="tr-TR" dirty="0" err="1"/>
              <a:t>ÇİM’e</a:t>
            </a:r>
            <a:r>
              <a:rPr lang="tr-TR" altLang="tr-TR" dirty="0"/>
              <a:t> nakil sürecinde barodan bir avukatın ve savcının da </a:t>
            </a:r>
            <a:r>
              <a:rPr lang="tr-TR" altLang="tr-TR" dirty="0" err="1"/>
              <a:t>ÇİM’e</a:t>
            </a:r>
            <a:r>
              <a:rPr lang="tr-TR" altLang="tr-TR" dirty="0"/>
              <a:t> gelişi, çocuğun konu ile ilgili tüm birimler tarafından birlikte değerlendirilişi  ifade edilmektedir.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362D23-923D-412D-B700-671DF2B94E02}" type="slidenum">
              <a:rPr lang="tr-TR" altLang="tr-TR">
                <a:latin typeface="Calibri" panose="020F0502020204030204" pitchFamily="34" charset="0"/>
              </a:rPr>
              <a:pPr eaLnBrk="1" hangingPunct="1"/>
              <a:t>24</a:t>
            </a:fld>
            <a:endParaRPr lang="tr-TR" altLang="tr-TR">
              <a:latin typeface="Calibri" panose="020F0502020204030204" pitchFamily="34" charset="0"/>
            </a:endParaRPr>
          </a:p>
        </p:txBody>
      </p:sp>
    </p:spTree>
    <p:extLst>
      <p:ext uri="{BB962C8B-B14F-4D97-AF65-F5344CB8AC3E}">
        <p14:creationId xmlns:p14="http://schemas.microsoft.com/office/powerpoint/2010/main" val="265345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extLst>
      <p:ext uri="{BB962C8B-B14F-4D97-AF65-F5344CB8AC3E}">
        <p14:creationId xmlns:p14="http://schemas.microsoft.com/office/powerpoint/2010/main" val="370799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tr-TR" dirty="0"/>
              <a:t>ÇİM’in işleyiş süreci bu slaytta özetleniyor.</a:t>
            </a:r>
          </a:p>
          <a:p>
            <a:pPr eaLnBrk="1" hangingPunct="1">
              <a:spcBef>
                <a:spcPct val="0"/>
              </a:spcBef>
              <a:defRPr/>
            </a:pPr>
            <a:endParaRPr lang="tr-TR" dirty="0"/>
          </a:p>
          <a:p>
            <a:pPr eaLnBrk="1" hangingPunct="1">
              <a:spcBef>
                <a:spcPct val="0"/>
              </a:spcBef>
              <a:defRPr/>
            </a:pPr>
            <a:r>
              <a:rPr lang="tr-TR" dirty="0"/>
              <a:t>Makul şüphe varlığında durum kolluk kuvvetlerine bildirilir ve C. Savcısının talimatıyla kolluk kuvvetleri tarafından ÇİM’e getirilir.</a:t>
            </a:r>
          </a:p>
          <a:p>
            <a:pPr eaLnBrk="1" hangingPunct="1">
              <a:spcBef>
                <a:spcPct val="0"/>
              </a:spcBef>
              <a:defRPr/>
            </a:pPr>
            <a:r>
              <a:rPr lang="tr-TR" dirty="0"/>
              <a:t>Bu arada C. Savcısı ve Avukat da ÇİM’e gelir.</a:t>
            </a:r>
          </a:p>
          <a:p>
            <a:pPr marL="285750" indent="-285750" fontAlgn="auto">
              <a:spcBef>
                <a:spcPts val="0"/>
              </a:spcBef>
              <a:spcAft>
                <a:spcPts val="0"/>
              </a:spcAft>
              <a:buFont typeface="Arial" pitchFamily="34" charset="0"/>
              <a:buChar char="•"/>
              <a:defRPr/>
            </a:pPr>
            <a:r>
              <a:rPr lang="tr-TR" dirty="0"/>
              <a:t>ÇİM’de rutin değerlendirme yapılır; </a:t>
            </a:r>
          </a:p>
          <a:p>
            <a:pPr marL="742950" lvl="1" indent="-285750" fontAlgn="auto">
              <a:spcBef>
                <a:spcPts val="0"/>
              </a:spcBef>
              <a:spcAft>
                <a:spcPts val="0"/>
              </a:spcAft>
              <a:buFont typeface="Arial" pitchFamily="34" charset="0"/>
              <a:buChar char="•"/>
              <a:defRPr/>
            </a:pPr>
            <a:r>
              <a:rPr lang="tr-TR" dirty="0"/>
              <a:t>Adli görüşme (Çocuğun beyanı kaydedilir) yapılır,  </a:t>
            </a:r>
          </a:p>
          <a:p>
            <a:pPr marL="742950" lvl="1" indent="-285750" fontAlgn="auto">
              <a:spcBef>
                <a:spcPts val="0"/>
              </a:spcBef>
              <a:spcAft>
                <a:spcPts val="0"/>
              </a:spcAft>
              <a:buFont typeface="Arial" pitchFamily="34" charset="0"/>
              <a:buChar char="•"/>
              <a:defRPr/>
            </a:pPr>
            <a:r>
              <a:rPr lang="tr-TR" dirty="0"/>
              <a:t>Bedensel ve ruhsal muayenesi yapılır, </a:t>
            </a:r>
          </a:p>
          <a:p>
            <a:pPr marL="742950" lvl="1" indent="-285750" fontAlgn="auto">
              <a:spcBef>
                <a:spcPts val="0"/>
              </a:spcBef>
              <a:spcAft>
                <a:spcPts val="0"/>
              </a:spcAft>
              <a:buFont typeface="Arial" pitchFamily="34" charset="0"/>
              <a:buChar char="•"/>
              <a:defRPr/>
            </a:pPr>
            <a:r>
              <a:rPr lang="tr-TR" dirty="0"/>
              <a:t>Raporu hazırlanır</a:t>
            </a:r>
          </a:p>
          <a:p>
            <a:pPr marL="742950" lvl="1" indent="-285750" fontAlgn="auto">
              <a:spcBef>
                <a:spcPts val="0"/>
              </a:spcBef>
              <a:spcAft>
                <a:spcPts val="0"/>
              </a:spcAft>
              <a:buFont typeface="Arial" pitchFamily="34" charset="0"/>
              <a:buChar char="•"/>
              <a:defRPr/>
            </a:pPr>
            <a:r>
              <a:rPr lang="tr-TR" dirty="0"/>
              <a:t>İzlem planı yapılır. </a:t>
            </a:r>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r>
              <a:rPr lang="tr-TR" dirty="0"/>
              <a:t>Eğer çocuğun cinsel istismarı konusunda danışma ya da konsültasyon gereksinimi varsa çocuk doğrudan ÇİM’e yönlendirilebilir. Bu durumda çocuğun ÇİM’e nakli danışma gereksinimi duyan personel ya da aile tarafından yapılır. </a:t>
            </a:r>
          </a:p>
          <a:p>
            <a:pPr lvl="1" fontAlgn="auto">
              <a:spcBef>
                <a:spcPts val="0"/>
              </a:spcBef>
              <a:spcAft>
                <a:spcPts val="0"/>
              </a:spcAft>
              <a:buFont typeface="Arial" pitchFamily="34" charset="0"/>
              <a:buNone/>
              <a:defRPr/>
            </a:pPr>
            <a:r>
              <a:rPr lang="tr-TR" dirty="0"/>
              <a:t>ÇİM’de ön inceleme ve değerlendirme yapılır. Bu değerlendirmenin sonucunda cinsel istismarın varlığına ilişkin bir şüphe oluştu ise C. Savcısına bildirimde  bulunulur ve çocuk ÇİM’deki rutin değerlendirme protokolüne alınır.</a:t>
            </a:r>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r>
              <a:rPr lang="tr-TR" dirty="0"/>
              <a:t>Eğer cinsel istismara ilişkin bir şüphe oluşmadı ise çocuk sahip olduğu risklerin durumuna göre psikiyatrik değerlendirme ya da Sosyal hizmet yaklaşımı için gereli kurumlara yönlendirilir. </a:t>
            </a:r>
          </a:p>
          <a:p>
            <a:pPr lvl="1" fontAlgn="auto">
              <a:spcBef>
                <a:spcPts val="0"/>
              </a:spcBef>
              <a:spcAft>
                <a:spcPts val="0"/>
              </a:spcAft>
              <a:buFont typeface="Arial" pitchFamily="34" charset="0"/>
              <a:buNone/>
              <a:defRPr/>
            </a:pPr>
            <a:endParaRPr lang="tr-TR" dirty="0"/>
          </a:p>
        </p:txBody>
      </p:sp>
    </p:spTree>
    <p:extLst>
      <p:ext uri="{BB962C8B-B14F-4D97-AF65-F5344CB8AC3E}">
        <p14:creationId xmlns:p14="http://schemas.microsoft.com/office/powerpoint/2010/main" val="427240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extLst>
      <p:ext uri="{BB962C8B-B14F-4D97-AF65-F5344CB8AC3E}">
        <p14:creationId xmlns:p14="http://schemas.microsoft.com/office/powerpoint/2010/main" val="90691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err="1"/>
              <a:t>ÇİM’de</a:t>
            </a:r>
            <a:r>
              <a:rPr lang="tr-TR" altLang="tr-TR" dirty="0"/>
              <a:t> 24 saat hizmet verilmektedir.</a:t>
            </a:r>
          </a:p>
          <a:p>
            <a:endParaRPr lang="tr-TR" altLang="tr-TR" dirty="0"/>
          </a:p>
          <a:p>
            <a:pPr eaLnBrk="1">
              <a:lnSpc>
                <a:spcPct val="150000"/>
              </a:lnSpc>
              <a:buClr>
                <a:srgbClr val="000000"/>
              </a:buClr>
              <a:buSzPct val="45000"/>
              <a:buFont typeface="Wingdings" panose="05000000000000000000" pitchFamily="2" charset="2"/>
              <a:buNone/>
            </a:pPr>
            <a:r>
              <a:rPr lang="tr-TR" altLang="tr-TR" dirty="0"/>
              <a:t>Adli Tıp Uzmanı, Psikolog, Sosyal Hizmet Uzmanı, Çocuk Gelişimcisi ve hemşire 24 saat nöbet sistemi ile çalışmaktadır.</a:t>
            </a:r>
          </a:p>
          <a:p>
            <a:pPr eaLnBrk="1">
              <a:lnSpc>
                <a:spcPct val="150000"/>
              </a:lnSpc>
              <a:buClr>
                <a:srgbClr val="000000"/>
              </a:buClr>
              <a:buSzPct val="45000"/>
              <a:buFont typeface="Wingdings" panose="05000000000000000000" pitchFamily="2" charset="2"/>
              <a:buNone/>
            </a:pPr>
            <a:r>
              <a:rPr lang="tr-TR" altLang="tr-TR" dirty="0"/>
              <a:t>Çocuk </a:t>
            </a:r>
            <a:r>
              <a:rPr lang="tr-TR" altLang="tr-TR" dirty="0" err="1"/>
              <a:t>psikyatrisi</a:t>
            </a:r>
            <a:r>
              <a:rPr lang="tr-TR" altLang="tr-TR" dirty="0"/>
              <a:t> uzmanı ve çocuk hekimi konsültasyonla çalışmaktadır.</a:t>
            </a:r>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FFE3B2-20C4-4155-BC04-C3AF79A79ACE}" type="slidenum">
              <a:rPr lang="tr-TR" altLang="tr-TR">
                <a:latin typeface="Calibri" panose="020F0502020204030204" pitchFamily="34" charset="0"/>
              </a:rPr>
              <a:pPr eaLnBrk="1" hangingPunct="1"/>
              <a:t>28</a:t>
            </a:fld>
            <a:endParaRPr lang="tr-TR" altLang="tr-TR">
              <a:latin typeface="Calibri" panose="020F0502020204030204" pitchFamily="34" charset="0"/>
            </a:endParaRPr>
          </a:p>
        </p:txBody>
      </p:sp>
    </p:spTree>
    <p:extLst>
      <p:ext uri="{BB962C8B-B14F-4D97-AF65-F5344CB8AC3E}">
        <p14:creationId xmlns:p14="http://schemas.microsoft.com/office/powerpoint/2010/main" val="329194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a:t>Ankara </a:t>
            </a:r>
            <a:r>
              <a:rPr lang="tr-TR" altLang="tr-TR" dirty="0" err="1"/>
              <a:t>ÇİM’den</a:t>
            </a:r>
            <a:r>
              <a:rPr lang="tr-TR" altLang="tr-TR" dirty="0"/>
              <a:t> Örnek. Fotoğraflarda görülen koridor üzerine sıralanmış bir dizi odada olgu kabul edilmekte ve işlemler yapılmaktadır.  </a:t>
            </a:r>
          </a:p>
          <a:p>
            <a:r>
              <a:rPr lang="tr-TR" altLang="tr-TR" dirty="0"/>
              <a:t>Çocukla ve aile ile görüşmeler yapılmak üzere farklı bölümlerin yanı sıra çocuklar için dinlenme salonları,  raporların yazıldığı, C. Savcısının çalıştığı, muayenenin yapıldığı farklı odalar bu koridor üzerinde sıralanmıştır. </a:t>
            </a:r>
          </a:p>
          <a:p>
            <a:r>
              <a:rPr lang="tr-TR" altLang="tr-TR" dirty="0"/>
              <a:t>Ayrıca konaklama gereksinimi olan çocuklar için 2 ayrı oda da bulunmaktadır.  </a:t>
            </a:r>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03417D-DF8B-495C-A8A8-86479721C9D5}" type="slidenum">
              <a:rPr lang="tr-TR" altLang="tr-TR">
                <a:latin typeface="Calibri" panose="020F0502020204030204" pitchFamily="34" charset="0"/>
              </a:rPr>
              <a:pPr eaLnBrk="1" hangingPunct="1"/>
              <a:t>29</a:t>
            </a:fld>
            <a:endParaRPr lang="tr-TR" altLang="tr-TR">
              <a:latin typeface="Calibri" panose="020F0502020204030204" pitchFamily="34" charset="0"/>
            </a:endParaRPr>
          </a:p>
        </p:txBody>
      </p:sp>
    </p:spTree>
    <p:extLst>
      <p:ext uri="{BB962C8B-B14F-4D97-AF65-F5344CB8AC3E}">
        <p14:creationId xmlns:p14="http://schemas.microsoft.com/office/powerpoint/2010/main" val="214725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Bekleme odası – ilk kabul odası</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E14427-77A8-4364-B5B5-6BB294E17191}" type="slidenum">
              <a:rPr lang="tr-TR" altLang="tr-TR">
                <a:latin typeface="Calibri" panose="020F0502020204030204" pitchFamily="34" charset="0"/>
              </a:rPr>
              <a:pPr eaLnBrk="1" hangingPunct="1"/>
              <a:t>30</a:t>
            </a:fld>
            <a:endParaRPr lang="tr-TR" altLang="tr-TR">
              <a:latin typeface="Calibri" panose="020F0502020204030204" pitchFamily="34" charset="0"/>
            </a:endParaRPr>
          </a:p>
        </p:txBody>
      </p:sp>
    </p:spTree>
    <p:extLst>
      <p:ext uri="{BB962C8B-B14F-4D97-AF65-F5344CB8AC3E}">
        <p14:creationId xmlns:p14="http://schemas.microsoft.com/office/powerpoint/2010/main" val="26154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837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363821-C12E-4231-A6A1-A611C45BCE37}" type="slidenum">
              <a:rPr lang="tr-TR" altLang="tr-TR">
                <a:latin typeface="Calibri" panose="020F0502020204030204" pitchFamily="34" charset="0"/>
              </a:rPr>
              <a:pPr eaLnBrk="1" hangingPunct="1"/>
              <a:t>31</a:t>
            </a:fld>
            <a:endParaRPr lang="tr-TR" altLang="tr-TR">
              <a:latin typeface="Calibri" panose="020F0502020204030204" pitchFamily="34" charset="0"/>
            </a:endParaRPr>
          </a:p>
        </p:txBody>
      </p:sp>
    </p:spTree>
    <p:extLst>
      <p:ext uri="{BB962C8B-B14F-4D97-AF65-F5344CB8AC3E}">
        <p14:creationId xmlns:p14="http://schemas.microsoft.com/office/powerpoint/2010/main" val="2939361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Görüşme odası son derece sade döşenmiştir, tüm görüşmelerin ses ve görüntü kaydı yapılmaktadır. </a:t>
            </a:r>
          </a:p>
          <a:p>
            <a:r>
              <a:rPr lang="tr-TR" altLang="tr-TR"/>
              <a:t>Bu odada içerdeki görüntünün izlenebildiği bir de geniş ayna bulunmaktadır. Görüşme kaydının alınmasının yanı sıra bu aynanın arkasındaki odada bulunan personel görüşmeyi canlı olarak izlemektedir.  </a:t>
            </a:r>
          </a:p>
          <a:p>
            <a:endParaRPr lang="tr-TR" altLang="tr-TR"/>
          </a:p>
          <a:p>
            <a:r>
              <a:rPr lang="tr-TR" altLang="tr-TR"/>
              <a:t>ÇİM’de bu sisteme sahip 2 ayrı oda bulunmaktadır.</a:t>
            </a:r>
          </a:p>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8C9A22-BCB1-42E1-A153-7FA364F40728}" type="slidenum">
              <a:rPr lang="tr-TR" altLang="tr-TR">
                <a:latin typeface="Calibri" panose="020F0502020204030204" pitchFamily="34" charset="0"/>
              </a:rPr>
              <a:pPr eaLnBrk="1" hangingPunct="1"/>
              <a:t>32</a:t>
            </a:fld>
            <a:endParaRPr lang="tr-TR" altLang="tr-TR">
              <a:latin typeface="Calibri" panose="020F0502020204030204" pitchFamily="34" charset="0"/>
            </a:endParaRPr>
          </a:p>
        </p:txBody>
      </p:sp>
    </p:spTree>
    <p:extLst>
      <p:ext uri="{BB962C8B-B14F-4D97-AF65-F5344CB8AC3E}">
        <p14:creationId xmlns:p14="http://schemas.microsoft.com/office/powerpoint/2010/main" val="396293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9396"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4AA675-833A-41A0-80B4-2450EE60D57C}" type="slidenum">
              <a:rPr lang="tr-TR" altLang="tr-TR">
                <a:latin typeface="Calibri" panose="020F0502020204030204" pitchFamily="34" charset="0"/>
              </a:rPr>
              <a:pPr eaLnBrk="1" hangingPunct="1"/>
              <a:t>33</a:t>
            </a:fld>
            <a:endParaRPr lang="tr-TR" altLang="tr-TR">
              <a:latin typeface="Calibri" panose="020F0502020204030204" pitchFamily="34" charset="0"/>
            </a:endParaRPr>
          </a:p>
        </p:txBody>
      </p:sp>
    </p:spTree>
    <p:extLst>
      <p:ext uri="{BB962C8B-B14F-4D97-AF65-F5344CB8AC3E}">
        <p14:creationId xmlns:p14="http://schemas.microsoft.com/office/powerpoint/2010/main" val="221548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 koruma merkezi çocuğun yaşadıklarını tekrar tekrar  dile getirmesini ve tekrar tekrar muayene edilmesini önleyerek adli süreçte yaşayabileceği travmayı en aza indirmeyi amaçlayan, çocuğu koruyan bir oluşumdur. </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561AE1-2089-40BE-8B23-597BC0BA5F61}" type="slidenum">
              <a:rPr lang="tr-TR" altLang="tr-TR">
                <a:latin typeface="Calibri" panose="020F0502020204030204" pitchFamily="34" charset="0"/>
              </a:rPr>
              <a:pPr eaLnBrk="1" hangingPunct="1"/>
              <a:t>3</a:t>
            </a:fld>
            <a:endParaRPr lang="tr-TR" altLang="tr-TR">
              <a:latin typeface="Calibri" panose="020F0502020204030204" pitchFamily="34" charset="0"/>
            </a:endParaRPr>
          </a:p>
        </p:txBody>
      </p:sp>
    </p:spTree>
    <p:extLst>
      <p:ext uri="{BB962C8B-B14F-4D97-AF65-F5344CB8AC3E}">
        <p14:creationId xmlns:p14="http://schemas.microsoft.com/office/powerpoint/2010/main" val="2034248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ts val="2875"/>
              </a:lnSpc>
              <a:spcBef>
                <a:spcPct val="0"/>
              </a:spcBef>
            </a:pPr>
            <a:r>
              <a:rPr lang="tr-TR" altLang="tr-TR" dirty="0"/>
              <a:t>Görüşme yapıldığı sırada görüşmeyi aynalı odanın arkasından izleyen ekibin (</a:t>
            </a:r>
            <a:r>
              <a:rPr lang="tr-TR" altLang="tr-TR" sz="2000" dirty="0"/>
              <a:t>Cumhuriyet Savcısı, Kolluk kuvveti ASHB personeli, Çocuğun Avukatı , Adli Tıp Uzmanı / Çocuk Psikiyatristi) </a:t>
            </a:r>
            <a:r>
              <a:rPr lang="tr-TR" altLang="tr-TR" dirty="0"/>
              <a:t>bulunduğu  oda.</a:t>
            </a:r>
          </a:p>
          <a:p>
            <a:pPr lvl="1">
              <a:lnSpc>
                <a:spcPts val="2875"/>
              </a:lnSpc>
              <a:spcBef>
                <a:spcPct val="0"/>
              </a:spcBef>
            </a:pPr>
            <a:endParaRPr lang="tr-TR" altLang="tr-TR" sz="2000" dirty="0"/>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7D5981-83F7-4AA9-AF1B-5DF2667305B1}" type="slidenum">
              <a:rPr lang="tr-TR" altLang="tr-TR">
                <a:latin typeface="Calibri" panose="020F0502020204030204" pitchFamily="34" charset="0"/>
              </a:rPr>
              <a:pPr eaLnBrk="1" hangingPunct="1"/>
              <a:t>34</a:t>
            </a:fld>
            <a:endParaRPr lang="tr-TR" altLang="tr-TR">
              <a:latin typeface="Calibri" panose="020F0502020204030204" pitchFamily="34" charset="0"/>
            </a:endParaRPr>
          </a:p>
        </p:txBody>
      </p:sp>
    </p:spTree>
    <p:extLst>
      <p:ext uri="{BB962C8B-B14F-4D97-AF65-F5344CB8AC3E}">
        <p14:creationId xmlns:p14="http://schemas.microsoft.com/office/powerpoint/2010/main" val="2630693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635FB7-9F26-46E7-9ED3-3CCA62C2FD7C}" type="slidenum">
              <a:rPr lang="tr-TR" altLang="tr-TR">
                <a:latin typeface="Calibri" panose="020F0502020204030204" pitchFamily="34" charset="0"/>
              </a:rPr>
              <a:pPr eaLnBrk="1" hangingPunct="1"/>
              <a:t>35</a:t>
            </a:fld>
            <a:endParaRPr lang="tr-TR" altLang="tr-TR">
              <a:latin typeface="Calibri" panose="020F0502020204030204" pitchFamily="34" charset="0"/>
            </a:endParaRPr>
          </a:p>
        </p:txBody>
      </p:sp>
    </p:spTree>
    <p:extLst>
      <p:ext uri="{BB962C8B-B14F-4D97-AF65-F5344CB8AC3E}">
        <p14:creationId xmlns:p14="http://schemas.microsoft.com/office/powerpoint/2010/main" val="1809868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Fizik muayenenin ve adli muayenenin yapıldığı oda.</a:t>
            </a:r>
          </a:p>
          <a:p>
            <a:pPr eaLnBrk="1" hangingPunct="1">
              <a:spcBef>
                <a:spcPct val="0"/>
              </a:spcBef>
            </a:pPr>
            <a:endParaRPr lang="tr-TR" altLang="tr-TR"/>
          </a:p>
        </p:txBody>
      </p:sp>
      <p:sp>
        <p:nvSpPr>
          <p:cNvPr id="6144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98F205-C9B9-40D7-8094-E05ABDA6DE54}" type="slidenum">
              <a:rPr lang="tr-TR" altLang="tr-TR">
                <a:latin typeface="Calibri" panose="020F0502020204030204" pitchFamily="34" charset="0"/>
              </a:rPr>
              <a:pPr eaLnBrk="1" hangingPunct="1"/>
              <a:t>36</a:t>
            </a:fld>
            <a:endParaRPr lang="tr-TR" altLang="tr-TR">
              <a:latin typeface="Calibri" panose="020F0502020204030204" pitchFamily="34" charset="0"/>
            </a:endParaRPr>
          </a:p>
        </p:txBody>
      </p:sp>
    </p:spTree>
    <p:extLst>
      <p:ext uri="{BB962C8B-B14F-4D97-AF65-F5344CB8AC3E}">
        <p14:creationId xmlns:p14="http://schemas.microsoft.com/office/powerpoint/2010/main" val="452859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246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DAC08D-1AC3-46AB-966D-A60B9A68F743}" type="slidenum">
              <a:rPr lang="tr-TR" altLang="tr-TR">
                <a:latin typeface="Calibri" panose="020F0502020204030204" pitchFamily="34" charset="0"/>
              </a:rPr>
              <a:pPr eaLnBrk="1" hangingPunct="1"/>
              <a:t>37</a:t>
            </a:fld>
            <a:endParaRPr lang="tr-TR" altLang="tr-TR">
              <a:latin typeface="Calibri" panose="020F0502020204030204" pitchFamily="34" charset="0"/>
            </a:endParaRPr>
          </a:p>
        </p:txBody>
      </p:sp>
    </p:spTree>
    <p:extLst>
      <p:ext uri="{BB962C8B-B14F-4D97-AF65-F5344CB8AC3E}">
        <p14:creationId xmlns:p14="http://schemas.microsoft.com/office/powerpoint/2010/main" val="4220172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Çocukların beklemesi için 2 farklı oda hazırlanmıştır. Odalardan biri küçük çocuklar için döşenmiş, diğeri ergenlerin gereksinimine uygun olarak hazırlanmıştır.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634923-729B-4DE3-8B1D-DDFF72469986}" type="slidenum">
              <a:rPr lang="tr-TR" altLang="tr-TR">
                <a:latin typeface="Calibri" panose="020F0502020204030204" pitchFamily="34" charset="0"/>
              </a:rPr>
              <a:pPr eaLnBrk="1" hangingPunct="1"/>
              <a:t>38</a:t>
            </a:fld>
            <a:endParaRPr lang="tr-TR" altLang="tr-TR">
              <a:latin typeface="Calibri" panose="020F0502020204030204" pitchFamily="34" charset="0"/>
            </a:endParaRPr>
          </a:p>
        </p:txBody>
      </p:sp>
    </p:spTree>
    <p:extLst>
      <p:ext uri="{BB962C8B-B14F-4D97-AF65-F5344CB8AC3E}">
        <p14:creationId xmlns:p14="http://schemas.microsoft.com/office/powerpoint/2010/main" val="3977956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Kısa süreli konaklama gereksinimi olan çocuklar için hazırlanmış 2 ayrı oda bulunmaktadır. Her odada çocukla birlikte kalabilecek bir refakatçi için de yatak vardır.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359AAF-DF05-479D-9A65-439D05C4C025}" type="slidenum">
              <a:rPr lang="tr-TR" altLang="tr-TR">
                <a:latin typeface="Calibri" panose="020F0502020204030204" pitchFamily="34" charset="0"/>
              </a:rPr>
              <a:pPr eaLnBrk="1" hangingPunct="1"/>
              <a:t>39</a:t>
            </a:fld>
            <a:endParaRPr lang="tr-TR" altLang="tr-TR">
              <a:latin typeface="Calibri" panose="020F0502020204030204" pitchFamily="34" charset="0"/>
            </a:endParaRPr>
          </a:p>
        </p:txBody>
      </p:sp>
    </p:spTree>
    <p:extLst>
      <p:ext uri="{BB962C8B-B14F-4D97-AF65-F5344CB8AC3E}">
        <p14:creationId xmlns:p14="http://schemas.microsoft.com/office/powerpoint/2010/main" val="1780548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Ailelerle görüşmenin yapıldığı 2 farklı oda bulunmaktadır.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E36DA7-422B-403F-B703-B916CDC8A200}" type="slidenum">
              <a:rPr lang="tr-TR" altLang="tr-TR">
                <a:latin typeface="Calibri" panose="020F0502020204030204" pitchFamily="34" charset="0"/>
              </a:rPr>
              <a:pPr eaLnBrk="1" hangingPunct="1"/>
              <a:t>40</a:t>
            </a:fld>
            <a:endParaRPr lang="tr-TR" altLang="tr-TR">
              <a:latin typeface="Calibri" panose="020F0502020204030204" pitchFamily="34" charset="0"/>
            </a:endParaRPr>
          </a:p>
        </p:txBody>
      </p:sp>
    </p:spTree>
    <p:extLst>
      <p:ext uri="{BB962C8B-B14F-4D97-AF65-F5344CB8AC3E}">
        <p14:creationId xmlns:p14="http://schemas.microsoft.com/office/powerpoint/2010/main" val="185758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ÇİM farklı kurumlarım eşgüdüm içinde çalıştıkları bir yapıya sahiptir. Sağlık Bakanlığı çatısı altında çalışmakla birlikte </a:t>
            </a:r>
            <a:r>
              <a:rPr lang="tr-TR" altLang="tr-TR" dirty="0" err="1"/>
              <a:t>ÇİM’in</a:t>
            </a:r>
            <a:r>
              <a:rPr lang="tr-TR" altLang="tr-TR" dirty="0"/>
              <a:t> yapısında </a:t>
            </a:r>
          </a:p>
          <a:p>
            <a:pPr eaLnBrk="1" hangingPunct="1">
              <a:spcBef>
                <a:spcPct val="0"/>
              </a:spcBef>
            </a:pPr>
            <a:r>
              <a:rPr lang="tr-TR" altLang="tr-TR" dirty="0"/>
              <a:t>Adalet Bakanlığı (Cumhuriyet Savcılığı), Milli Eğitim Bakanlığı, Aile ve Sosyal Hizmetler Bakanlığı, Kolluk kuvvetleri (Çocuk polisi ve Jandarma)  ve Baro yer almaktadır.</a:t>
            </a:r>
          </a:p>
        </p:txBody>
      </p:sp>
    </p:spTree>
    <p:extLst>
      <p:ext uri="{BB962C8B-B14F-4D97-AF65-F5344CB8AC3E}">
        <p14:creationId xmlns:p14="http://schemas.microsoft.com/office/powerpoint/2010/main" val="254665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ÇİM’in kuruluş amacı anlatılırken, cinsel istismara uğrayan bir çocuğun gereksindiği yardım ve desteğin sağlanması için bu konuda sorumluluk sahibi kurumların eşgüdüm içinde çalıştıkları vurgulanmalıdır. </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D32C80-0A0C-4FC4-8CA8-E582CE316E01}" type="slidenum">
              <a:rPr lang="tr-TR" altLang="tr-TR">
                <a:latin typeface="Calibri" panose="020F0502020204030204" pitchFamily="34" charset="0"/>
              </a:rPr>
              <a:pPr eaLnBrk="1" hangingPunct="1"/>
              <a:t>5</a:t>
            </a:fld>
            <a:endParaRPr lang="tr-TR" altLang="tr-TR">
              <a:latin typeface="Calibri" panose="020F0502020204030204" pitchFamily="34" charset="0"/>
            </a:endParaRPr>
          </a:p>
        </p:txBody>
      </p:sp>
    </p:spTree>
    <p:extLst>
      <p:ext uri="{BB962C8B-B14F-4D97-AF65-F5344CB8AC3E}">
        <p14:creationId xmlns:p14="http://schemas.microsoft.com/office/powerpoint/2010/main" val="173644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ÇİM’de çalışan personelin özellikleri ve mekanın fiziki yapısı çocuğun kendini emniyette hissetmesini sağlayacak niteliktedir.  Yaşadığı olumsuzluklar nedeniyle travmaya uğrayan çocuk için ÇİM’de  “çocuk dostu” bir ortam oluşturulmuştur. </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3169A0-F56B-486C-8DD8-BD2F99C34618}" type="slidenum">
              <a:rPr lang="tr-TR" altLang="tr-TR">
                <a:latin typeface="Calibri" panose="020F0502020204030204" pitchFamily="34" charset="0"/>
              </a:rPr>
              <a:pPr eaLnBrk="1" hangingPunct="1"/>
              <a:t>6</a:t>
            </a:fld>
            <a:endParaRPr lang="tr-TR" altLang="tr-TR">
              <a:latin typeface="Calibri" panose="020F0502020204030204" pitchFamily="34" charset="0"/>
            </a:endParaRPr>
          </a:p>
        </p:txBody>
      </p:sp>
    </p:spTree>
    <p:extLst>
      <p:ext uri="{BB962C8B-B14F-4D97-AF65-F5344CB8AC3E}">
        <p14:creationId xmlns:p14="http://schemas.microsoft.com/office/powerpoint/2010/main" val="73852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EB1AE4-BAC3-437E-8EDC-2891744CC212}" type="slidenum">
              <a:rPr lang="tr-TR" altLang="tr-TR">
                <a:latin typeface="Calibri" panose="020F0502020204030204" pitchFamily="34" charset="0"/>
              </a:rPr>
              <a:pPr eaLnBrk="1" hangingPunct="1"/>
              <a:t>7</a:t>
            </a:fld>
            <a:endParaRPr lang="tr-TR" altLang="tr-TR">
              <a:latin typeface="Calibri" panose="020F0502020204030204" pitchFamily="34" charset="0"/>
            </a:endParaRPr>
          </a:p>
        </p:txBody>
      </p:sp>
    </p:spTree>
    <p:extLst>
      <p:ext uri="{BB962C8B-B14F-4D97-AF65-F5344CB8AC3E}">
        <p14:creationId xmlns:p14="http://schemas.microsoft.com/office/powerpoint/2010/main" val="130008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ÇİM’de çocuğun ailesi ile görüşülerek olay hakkında bilgi alınır.  Bu bilgiler soruşturma kapsamında değerlendirilir.  Ayrıca çocuğun ve ailenin içinde bulunduğu riskler belirlenmeye çalışılır. Alınan bilgiler sosyal hizmet yaklaşımı için de kullanılır.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D8D836-E0A5-4F3A-B8FE-730E7BC32E89}" type="slidenum">
              <a:rPr lang="tr-TR" altLang="tr-TR">
                <a:latin typeface="Calibri" panose="020F0502020204030204" pitchFamily="34" charset="0"/>
              </a:rPr>
              <a:pPr eaLnBrk="1" hangingPunct="1"/>
              <a:t>8</a:t>
            </a:fld>
            <a:endParaRPr lang="tr-TR" altLang="tr-TR">
              <a:latin typeface="Calibri" panose="020F0502020204030204" pitchFamily="34" charset="0"/>
            </a:endParaRPr>
          </a:p>
        </p:txBody>
      </p:sp>
    </p:spTree>
    <p:extLst>
      <p:ext uri="{BB962C8B-B14F-4D97-AF65-F5344CB8AC3E}">
        <p14:creationId xmlns:p14="http://schemas.microsoft.com/office/powerpoint/2010/main" val="65616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ÇİM’in kuruluş amaçlarından biri de bu alanda eğitim hizmeti vermektir. </a:t>
            </a:r>
          </a:p>
          <a:p>
            <a:r>
              <a:rPr lang="tr-TR" altLang="tr-TR"/>
              <a:t>ÇİM’in etkinlikleri kapsamında verilecek eğitimler;  </a:t>
            </a:r>
          </a:p>
          <a:p>
            <a:pPr>
              <a:buFontTx/>
              <a:buChar char="•"/>
            </a:pPr>
            <a:r>
              <a:rPr lang="tr-TR" altLang="tr-TR"/>
              <a:t>Konu ile ilgili  meslek elemanlarına yönelik hizmet içi eğitimleri </a:t>
            </a:r>
          </a:p>
          <a:p>
            <a:pPr>
              <a:buFontTx/>
              <a:buChar char="•"/>
            </a:pPr>
            <a:r>
              <a:rPr lang="tr-TR" altLang="tr-TR"/>
              <a:t>Topluma yönelik farkındalık oluşturma ve bilgilendirme çalışmalarını kapsar. </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D70F24-EB0D-4213-9576-BDD7389DFCAE}" type="slidenum">
              <a:rPr lang="tr-TR" altLang="tr-TR">
                <a:latin typeface="Calibri" panose="020F0502020204030204" pitchFamily="34" charset="0"/>
              </a:rPr>
              <a:pPr eaLnBrk="1" hangingPunct="1"/>
              <a:t>9</a:t>
            </a:fld>
            <a:endParaRPr lang="tr-TR" altLang="tr-TR">
              <a:latin typeface="Calibri" panose="020F0502020204030204" pitchFamily="34" charset="0"/>
            </a:endParaRPr>
          </a:p>
        </p:txBody>
      </p:sp>
    </p:spTree>
    <p:extLst>
      <p:ext uri="{BB962C8B-B14F-4D97-AF65-F5344CB8AC3E}">
        <p14:creationId xmlns:p14="http://schemas.microsoft.com/office/powerpoint/2010/main" val="88804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C1DE405-A29F-4C94-BCBA-779C4C7E2CB1}" type="datetimeFigureOut">
              <a:rPr lang="tr-TR"/>
              <a:pPr>
                <a:defRPr/>
              </a:pPr>
              <a:t>13.01.2023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CA96D3D-6F13-45A9-BB21-1E3026877C29}" type="slidenum">
              <a:rPr lang="tr-TR" altLang="tr-TR"/>
              <a:pPr/>
              <a:t>‹#›</a:t>
            </a:fld>
            <a:endParaRPr lang="tr-TR" altLang="tr-TR"/>
          </a:p>
        </p:txBody>
      </p:sp>
    </p:spTree>
    <p:extLst>
      <p:ext uri="{BB962C8B-B14F-4D97-AF65-F5344CB8AC3E}">
        <p14:creationId xmlns:p14="http://schemas.microsoft.com/office/powerpoint/2010/main" val="25250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9910548-DF9C-4FDE-92D2-5BCCD79A771E}" type="datetimeFigureOut">
              <a:rPr lang="tr-TR"/>
              <a:pPr>
                <a:defRPr/>
              </a:pPr>
              <a:t>13.01.2023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3011AFEB-BA2B-4708-9EB0-504B9D20C993}" type="slidenum">
              <a:rPr lang="tr-TR" altLang="tr-TR"/>
              <a:pPr/>
              <a:t>‹#›</a:t>
            </a:fld>
            <a:endParaRPr lang="tr-TR" altLang="tr-TR"/>
          </a:p>
        </p:txBody>
      </p:sp>
    </p:spTree>
    <p:extLst>
      <p:ext uri="{BB962C8B-B14F-4D97-AF65-F5344CB8AC3E}">
        <p14:creationId xmlns:p14="http://schemas.microsoft.com/office/powerpoint/2010/main" val="75589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E14B0EB-BFEC-495C-A88A-737BF31B275E}" type="datetimeFigureOut">
              <a:rPr lang="tr-TR"/>
              <a:pPr>
                <a:defRPr/>
              </a:pPr>
              <a:t>13.01.2023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DF0ED1FD-C91D-42CB-90B8-A3208DB4DCC1}" type="slidenum">
              <a:rPr lang="tr-TR" altLang="tr-TR"/>
              <a:pPr/>
              <a:t>‹#›</a:t>
            </a:fld>
            <a:endParaRPr lang="tr-TR" altLang="tr-TR"/>
          </a:p>
        </p:txBody>
      </p:sp>
    </p:spTree>
    <p:extLst>
      <p:ext uri="{BB962C8B-B14F-4D97-AF65-F5344CB8AC3E}">
        <p14:creationId xmlns:p14="http://schemas.microsoft.com/office/powerpoint/2010/main" val="212902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12BAC1A-7A57-44EE-97C3-69172AD6DC8C}" type="datetimeFigureOut">
              <a:rPr lang="tr-TR"/>
              <a:pPr>
                <a:defRPr/>
              </a:pPr>
              <a:t>13.01.2023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B0EA6869-208F-4FBA-B86C-EC4A54D2B456}" type="slidenum">
              <a:rPr lang="tr-TR" altLang="tr-TR"/>
              <a:pPr/>
              <a:t>‹#›</a:t>
            </a:fld>
            <a:endParaRPr lang="tr-TR" altLang="tr-TR"/>
          </a:p>
        </p:txBody>
      </p:sp>
    </p:spTree>
    <p:extLst>
      <p:ext uri="{BB962C8B-B14F-4D97-AF65-F5344CB8AC3E}">
        <p14:creationId xmlns:p14="http://schemas.microsoft.com/office/powerpoint/2010/main" val="13771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3413793-092F-4EF4-AF88-22188846E385}" type="datetimeFigureOut">
              <a:rPr lang="tr-TR"/>
              <a:pPr>
                <a:defRPr/>
              </a:pPr>
              <a:t>13.01.2023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7D5698ED-1840-417B-A236-A0D454B442C6}" type="slidenum">
              <a:rPr lang="tr-TR" altLang="tr-TR"/>
              <a:pPr/>
              <a:t>‹#›</a:t>
            </a:fld>
            <a:endParaRPr lang="tr-TR" altLang="tr-TR"/>
          </a:p>
        </p:txBody>
      </p:sp>
    </p:spTree>
    <p:extLst>
      <p:ext uri="{BB962C8B-B14F-4D97-AF65-F5344CB8AC3E}">
        <p14:creationId xmlns:p14="http://schemas.microsoft.com/office/powerpoint/2010/main" val="318623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04BF5509-EF3E-4F16-8A99-CE32D14C4CE5}" type="datetimeFigureOut">
              <a:rPr lang="tr-TR"/>
              <a:pPr>
                <a:defRPr/>
              </a:pPr>
              <a:t>13.01.2023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7899C4FC-6B98-4A8F-89B3-30DE1D268658}" type="slidenum">
              <a:rPr lang="tr-TR" altLang="tr-TR"/>
              <a:pPr/>
              <a:t>‹#›</a:t>
            </a:fld>
            <a:endParaRPr lang="tr-TR" altLang="tr-TR"/>
          </a:p>
        </p:txBody>
      </p:sp>
    </p:spTree>
    <p:extLst>
      <p:ext uri="{BB962C8B-B14F-4D97-AF65-F5344CB8AC3E}">
        <p14:creationId xmlns:p14="http://schemas.microsoft.com/office/powerpoint/2010/main" val="27742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BDD8F184-8AF9-4913-AB11-A45B03F98D9B}" type="datetimeFigureOut">
              <a:rPr lang="tr-TR"/>
              <a:pPr>
                <a:defRPr/>
              </a:pPr>
              <a:t>13.01.2023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0EE75B84-0A9D-4BED-BE2F-09668F5E44B9}" type="slidenum">
              <a:rPr lang="tr-TR" altLang="tr-TR"/>
              <a:pPr/>
              <a:t>‹#›</a:t>
            </a:fld>
            <a:endParaRPr lang="tr-TR" altLang="tr-TR"/>
          </a:p>
        </p:txBody>
      </p:sp>
    </p:spTree>
    <p:extLst>
      <p:ext uri="{BB962C8B-B14F-4D97-AF65-F5344CB8AC3E}">
        <p14:creationId xmlns:p14="http://schemas.microsoft.com/office/powerpoint/2010/main" val="311319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237E17F4-5B84-4DED-BEBB-E03D64A3FA77}" type="datetimeFigureOut">
              <a:rPr lang="tr-TR"/>
              <a:pPr>
                <a:defRPr/>
              </a:pPr>
              <a:t>13.01.2023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D9894172-05F9-4E50-9115-A78241319FD4}" type="slidenum">
              <a:rPr lang="tr-TR" altLang="tr-TR"/>
              <a:pPr/>
              <a:t>‹#›</a:t>
            </a:fld>
            <a:endParaRPr lang="tr-TR" altLang="tr-TR"/>
          </a:p>
        </p:txBody>
      </p:sp>
    </p:spTree>
    <p:extLst>
      <p:ext uri="{BB962C8B-B14F-4D97-AF65-F5344CB8AC3E}">
        <p14:creationId xmlns:p14="http://schemas.microsoft.com/office/powerpoint/2010/main" val="61043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128E835-F44A-4499-A5EC-4C4C8893C77B}" type="datetimeFigureOut">
              <a:rPr lang="tr-TR"/>
              <a:pPr>
                <a:defRPr/>
              </a:pPr>
              <a:t>13.01.2023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F8EAD592-BD5D-4F4A-B74B-16BF1C846F97}" type="slidenum">
              <a:rPr lang="tr-TR" altLang="tr-TR"/>
              <a:pPr/>
              <a:t>‹#›</a:t>
            </a:fld>
            <a:endParaRPr lang="tr-TR" altLang="tr-TR"/>
          </a:p>
        </p:txBody>
      </p:sp>
    </p:spTree>
    <p:extLst>
      <p:ext uri="{BB962C8B-B14F-4D97-AF65-F5344CB8AC3E}">
        <p14:creationId xmlns:p14="http://schemas.microsoft.com/office/powerpoint/2010/main" val="26879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33C43FE-1E80-45E8-A16F-A700C2AC8B7F}" type="datetimeFigureOut">
              <a:rPr lang="tr-TR"/>
              <a:pPr>
                <a:defRPr/>
              </a:pPr>
              <a:t>13.01.2023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DE100B43-8B10-4BB4-99BA-FC65D4F81560}" type="slidenum">
              <a:rPr lang="tr-TR" altLang="tr-TR"/>
              <a:pPr/>
              <a:t>‹#›</a:t>
            </a:fld>
            <a:endParaRPr lang="tr-TR" altLang="tr-TR"/>
          </a:p>
        </p:txBody>
      </p:sp>
    </p:spTree>
    <p:extLst>
      <p:ext uri="{BB962C8B-B14F-4D97-AF65-F5344CB8AC3E}">
        <p14:creationId xmlns:p14="http://schemas.microsoft.com/office/powerpoint/2010/main" val="425796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ADDEC86-5A10-4869-85A1-EB0A1955ACB1}" type="datetimeFigureOut">
              <a:rPr lang="tr-TR"/>
              <a:pPr>
                <a:defRPr/>
              </a:pPr>
              <a:t>13.01.2023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B581FD86-32F2-4A26-BE5B-1D4652BA4AE9}" type="slidenum">
              <a:rPr lang="tr-TR" altLang="tr-TR"/>
              <a:pPr/>
              <a:t>‹#›</a:t>
            </a:fld>
            <a:endParaRPr lang="tr-TR" altLang="tr-TR"/>
          </a:p>
        </p:txBody>
      </p:sp>
    </p:spTree>
    <p:extLst>
      <p:ext uri="{BB962C8B-B14F-4D97-AF65-F5344CB8AC3E}">
        <p14:creationId xmlns:p14="http://schemas.microsoft.com/office/powerpoint/2010/main" val="14179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6D71D6-EC92-44A6-B25B-46433596D55B}" type="datetimeFigureOut">
              <a:rPr lang="tr-TR"/>
              <a:pPr>
                <a:defRPr/>
              </a:pPr>
              <a:t>13.01.2023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745CD18-68F0-4D33-83C4-191E4710251E}"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tr-TR"/>
              <a:t>4. Oturum</a:t>
            </a:r>
          </a:p>
        </p:txBody>
      </p:sp>
      <p:sp>
        <p:nvSpPr>
          <p:cNvPr id="3" name="2 İçerik Yer Tutucusu"/>
          <p:cNvSpPr>
            <a:spLocks noGrp="1"/>
          </p:cNvSpPr>
          <p:nvPr>
            <p:ph idx="1"/>
          </p:nvPr>
        </p:nvSpPr>
        <p:spPr>
          <a:xfrm>
            <a:off x="468313" y="2349500"/>
            <a:ext cx="8229600" cy="4064000"/>
          </a:xfrm>
          <a:prstGeom prst="roundRect">
            <a:avLst/>
          </a:prstGeom>
          <a:solidFill>
            <a:schemeClr val="accent6">
              <a:lumMod val="20000"/>
              <a:lumOff val="80000"/>
            </a:schemeClr>
          </a:solidFill>
          <a:ln>
            <a:solidFill>
              <a:schemeClr val="accent6">
                <a:lumMod val="50000"/>
              </a:schemeClr>
            </a:solidFill>
          </a:ln>
        </p:spPr>
        <p:txBody>
          <a:bodyPr rtlCol="0">
            <a:normAutofit/>
          </a:bodyPr>
          <a:lstStyle/>
          <a:p>
            <a:pPr lvl="1" eaLnBrk="1" fontAlgn="auto" hangingPunct="1">
              <a:spcAft>
                <a:spcPts val="0"/>
              </a:spcAft>
              <a:buFont typeface="Arial" charset="0"/>
              <a:buChar char="–"/>
              <a:defRPr/>
            </a:pPr>
            <a:r>
              <a:rPr lang="tr-TR" dirty="0"/>
              <a:t>Çocuk izlem merkezinin tanıtımı</a:t>
            </a:r>
          </a:p>
          <a:p>
            <a:pPr lvl="1" eaLnBrk="1" fontAlgn="auto" hangingPunct="1">
              <a:spcAft>
                <a:spcPts val="0"/>
              </a:spcAft>
              <a:buFont typeface="Arial" charset="0"/>
              <a:buChar char="–"/>
              <a:defRPr/>
            </a:pPr>
            <a:r>
              <a:rPr lang="tr-TR" dirty="0"/>
              <a:t>Cinsel istismar edildiği düşünülen çocukların ÇİM’e bildirim şekilleri </a:t>
            </a:r>
          </a:p>
          <a:p>
            <a:pPr lvl="1" eaLnBrk="1" fontAlgn="auto" hangingPunct="1">
              <a:spcAft>
                <a:spcPts val="0"/>
              </a:spcAft>
              <a:buFont typeface="Arial" charset="0"/>
              <a:buChar char="–"/>
              <a:defRPr/>
            </a:pPr>
            <a:r>
              <a:rPr lang="tr-TR" dirty="0"/>
              <a:t>Çocuğun ÇİM’e getirilme süreci</a:t>
            </a:r>
          </a:p>
          <a:p>
            <a:pPr lvl="1" eaLnBrk="1" fontAlgn="auto" hangingPunct="1">
              <a:spcAft>
                <a:spcPts val="0"/>
              </a:spcAft>
              <a:buFont typeface="Arial" charset="0"/>
              <a:buChar char="–"/>
              <a:defRPr/>
            </a:pPr>
            <a:r>
              <a:rPr lang="tr-TR" dirty="0"/>
              <a:t>Çocuk İzlem Merkezinin işleyişi</a:t>
            </a:r>
          </a:p>
          <a:p>
            <a:pPr eaLnBrk="1" fontAlgn="auto" hangingPunct="1">
              <a:spcAft>
                <a:spcPts val="0"/>
              </a:spcAft>
              <a:defRPr/>
            </a:pPr>
            <a:endParaRPr lang="tr-TR" dirty="0"/>
          </a:p>
        </p:txBody>
      </p:sp>
      <p:sp>
        <p:nvSpPr>
          <p:cNvPr id="4" name="3 Yuvarlatılmış Dikdörtgen"/>
          <p:cNvSpPr/>
          <p:nvPr/>
        </p:nvSpPr>
        <p:spPr>
          <a:xfrm>
            <a:off x="468313" y="83661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tanıtımı ve işleyişi</a:t>
            </a:r>
            <a:endParaRPr lang="tr-TR" sz="3200" dirty="0">
              <a:solidFill>
                <a:schemeClr val="accent6">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203573" y="351412"/>
            <a:ext cx="6816228"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Kimler cinsel istismar bildiriminde bulunabilir?</a:t>
            </a:r>
          </a:p>
        </p:txBody>
      </p:sp>
      <p:sp>
        <p:nvSpPr>
          <p:cNvPr id="5" name="4 Yuvarlatılmış Dikdörtgen"/>
          <p:cNvSpPr/>
          <p:nvPr/>
        </p:nvSpPr>
        <p:spPr>
          <a:xfrm>
            <a:off x="531813" y="1412875"/>
            <a:ext cx="8143875" cy="5157788"/>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lvl="1" fontAlgn="auto">
              <a:lnSpc>
                <a:spcPct val="80000"/>
              </a:lnSpc>
              <a:spcBef>
                <a:spcPts val="800"/>
              </a:spcBef>
              <a:spcAft>
                <a:spcPts val="0"/>
              </a:spcAft>
              <a:buFont typeface="Wingdings" pitchFamily="2" charset="2"/>
              <a:buChar char="§"/>
              <a:defRPr/>
            </a:pPr>
            <a:r>
              <a:rPr lang="tr-TR" sz="2400" dirty="0">
                <a:solidFill>
                  <a:schemeClr val="tx1"/>
                </a:solidFill>
              </a:rPr>
              <a:t>Çocuğa hizmet veren ya da hizmet verdiği sırada çocukla karşılaşan personelin bildirimi/danışımı</a:t>
            </a:r>
          </a:p>
          <a:p>
            <a:pPr lvl="2" fontAlgn="auto">
              <a:lnSpc>
                <a:spcPct val="80000"/>
              </a:lnSpc>
              <a:spcBef>
                <a:spcPts val="800"/>
              </a:spcBef>
              <a:spcAft>
                <a:spcPts val="0"/>
              </a:spcAft>
              <a:buFont typeface="Wingdings" pitchFamily="2" charset="2"/>
              <a:buChar char="§"/>
              <a:defRPr/>
            </a:pPr>
            <a:r>
              <a:rPr lang="tr-TR" sz="2000" dirty="0">
                <a:solidFill>
                  <a:schemeClr val="tx1"/>
                </a:solidFill>
              </a:rPr>
              <a:t>Öğretmenler</a:t>
            </a:r>
          </a:p>
          <a:p>
            <a:pPr lvl="2" fontAlgn="auto">
              <a:lnSpc>
                <a:spcPct val="80000"/>
              </a:lnSpc>
              <a:spcBef>
                <a:spcPts val="800"/>
              </a:spcBef>
              <a:spcAft>
                <a:spcPts val="0"/>
              </a:spcAft>
              <a:buFont typeface="Wingdings" pitchFamily="2" charset="2"/>
              <a:buChar char="§"/>
              <a:defRPr/>
            </a:pPr>
            <a:r>
              <a:rPr lang="tr-TR" sz="2000" dirty="0">
                <a:solidFill>
                  <a:schemeClr val="tx1"/>
                </a:solidFill>
              </a:rPr>
              <a:t>Sağlık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rPr>
              <a:t>ASHB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rPr>
              <a:t>Müftülük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rPr>
              <a:t>Muhtar</a:t>
            </a:r>
          </a:p>
          <a:p>
            <a:pPr lvl="2" fontAlgn="auto">
              <a:lnSpc>
                <a:spcPct val="80000"/>
              </a:lnSpc>
              <a:spcBef>
                <a:spcPts val="800"/>
              </a:spcBef>
              <a:spcAft>
                <a:spcPts val="0"/>
              </a:spcAft>
              <a:buFont typeface="Wingdings" pitchFamily="2" charset="2"/>
              <a:buChar char="§"/>
              <a:defRPr/>
            </a:pPr>
            <a:r>
              <a:rPr lang="tr-TR" sz="2000" dirty="0">
                <a:solidFill>
                  <a:schemeClr val="tx1"/>
                </a:solidFill>
              </a:rPr>
              <a:t>Kolluk birimleri</a:t>
            </a:r>
          </a:p>
          <a:p>
            <a:pPr lvl="2" fontAlgn="auto">
              <a:lnSpc>
                <a:spcPct val="80000"/>
              </a:lnSpc>
              <a:spcBef>
                <a:spcPts val="800"/>
              </a:spcBef>
              <a:spcAft>
                <a:spcPts val="0"/>
              </a:spcAft>
              <a:buFont typeface="Wingdings" pitchFamily="2" charset="2"/>
              <a:buChar char="§"/>
              <a:defRPr/>
            </a:pPr>
            <a:r>
              <a:rPr lang="tr-TR" sz="2000" dirty="0">
                <a:solidFill>
                  <a:schemeClr val="tx1"/>
                </a:solidFill>
              </a:rPr>
              <a:t>Meslek örgütleri</a:t>
            </a:r>
          </a:p>
          <a:p>
            <a:pPr lvl="2" fontAlgn="auto">
              <a:lnSpc>
                <a:spcPct val="80000"/>
              </a:lnSpc>
              <a:spcBef>
                <a:spcPts val="800"/>
              </a:spcBef>
              <a:spcAft>
                <a:spcPts val="0"/>
              </a:spcAft>
              <a:buFont typeface="Wingdings" pitchFamily="2" charset="2"/>
              <a:buChar char="§"/>
              <a:defRPr/>
            </a:pPr>
            <a:endParaRPr lang="tr-TR" sz="2000" dirty="0">
              <a:solidFill>
                <a:schemeClr val="tx1"/>
              </a:solidFill>
            </a:endParaRPr>
          </a:p>
          <a:p>
            <a:pPr lvl="1" fontAlgn="auto">
              <a:lnSpc>
                <a:spcPct val="80000"/>
              </a:lnSpc>
              <a:spcBef>
                <a:spcPts val="800"/>
              </a:spcBef>
              <a:spcAft>
                <a:spcPts val="0"/>
              </a:spcAft>
              <a:buFont typeface="Wingdings" pitchFamily="2" charset="2"/>
              <a:buChar char="§"/>
              <a:defRPr/>
            </a:pPr>
            <a:r>
              <a:rPr lang="tr-TR" sz="2400" dirty="0">
                <a:solidFill>
                  <a:schemeClr val="tx1"/>
                </a:solidFill>
              </a:rPr>
              <a:t>Sivil toplum kuruluşlarının bildirimi/danışımı</a:t>
            </a:r>
          </a:p>
          <a:p>
            <a:pPr lvl="1" fontAlgn="auto">
              <a:lnSpc>
                <a:spcPct val="80000"/>
              </a:lnSpc>
              <a:spcBef>
                <a:spcPts val="800"/>
              </a:spcBef>
              <a:spcAft>
                <a:spcPts val="0"/>
              </a:spcAft>
              <a:buFont typeface="Wingdings" pitchFamily="2" charset="2"/>
              <a:buChar char="§"/>
              <a:defRPr/>
            </a:pPr>
            <a:r>
              <a:rPr lang="tr-TR" sz="2400" dirty="0">
                <a:solidFill>
                  <a:schemeClr val="tx1"/>
                </a:solidFill>
              </a:rPr>
              <a:t>Kişisel başvuru – vatandaşın bildirimi/danışımı</a:t>
            </a:r>
          </a:p>
          <a:p>
            <a:pPr lvl="1" fontAlgn="auto">
              <a:lnSpc>
                <a:spcPct val="80000"/>
              </a:lnSpc>
              <a:spcBef>
                <a:spcPts val="800"/>
              </a:spcBef>
              <a:spcAft>
                <a:spcPts val="0"/>
              </a:spcAft>
              <a:buFont typeface="Wingdings" pitchFamily="2" charset="2"/>
              <a:buChar char="§"/>
              <a:defRPr/>
            </a:pPr>
            <a:r>
              <a:rPr lang="tr-TR" sz="2400" dirty="0">
                <a:solidFill>
                  <a:schemeClr val="tx1"/>
                </a:solidFill>
              </a:rPr>
              <a:t>Ailenin başvurusu</a:t>
            </a:r>
          </a:p>
          <a:p>
            <a:pPr lvl="1" fontAlgn="auto">
              <a:lnSpc>
                <a:spcPct val="80000"/>
              </a:lnSpc>
              <a:spcBef>
                <a:spcPts val="800"/>
              </a:spcBef>
              <a:spcAft>
                <a:spcPts val="0"/>
              </a:spcAft>
              <a:buFont typeface="Wingdings" pitchFamily="2" charset="2"/>
              <a:buChar char="§"/>
              <a:defRPr/>
            </a:pPr>
            <a:r>
              <a:rPr lang="tr-TR" sz="2400" dirty="0">
                <a:solidFill>
                  <a:schemeClr val="tx1"/>
                </a:solidFill>
              </a:rPr>
              <a:t>Çocuğun başvurusu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a:xfrm rot="10800000">
            <a:off x="1476375" y="4149725"/>
            <a:ext cx="3151188"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4645025" y="4149725"/>
            <a:ext cx="3078163"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971550" y="4581525"/>
            <a:ext cx="1871663"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13" name="Rounded Rectangle 12"/>
          <p:cNvSpPr/>
          <p:nvPr/>
        </p:nvSpPr>
        <p:spPr>
          <a:xfrm>
            <a:off x="6875463" y="4581525"/>
            <a:ext cx="1512887"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Danışma /</a:t>
            </a:r>
          </a:p>
          <a:p>
            <a:pPr algn="ctr" fontAlgn="auto">
              <a:spcBef>
                <a:spcPts val="0"/>
              </a:spcBef>
              <a:spcAft>
                <a:spcPts val="0"/>
              </a:spcAft>
              <a:defRPr/>
            </a:pPr>
            <a:r>
              <a:rPr lang="tr-TR" dirty="0"/>
              <a:t>Konsültasyon</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İstismar düşünülen çocuğun ÇİM’e bildirimi</a:t>
            </a:r>
          </a:p>
        </p:txBody>
      </p:sp>
      <p:sp>
        <p:nvSpPr>
          <p:cNvPr id="21" name="Pentagon 4"/>
          <p:cNvSpPr/>
          <p:nvPr/>
        </p:nvSpPr>
        <p:spPr>
          <a:xfrm rot="5400000">
            <a:off x="3195091" y="1125066"/>
            <a:ext cx="2952973"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t>Öğretmen</a:t>
            </a:r>
          </a:p>
          <a:p>
            <a:pPr algn="ctr" fontAlgn="auto">
              <a:spcBef>
                <a:spcPts val="0"/>
              </a:spcBef>
              <a:spcAft>
                <a:spcPts val="0"/>
              </a:spcAft>
              <a:defRPr/>
            </a:pPr>
            <a:r>
              <a:rPr lang="tr-TR" dirty="0"/>
              <a:t>Sağlık personeli</a:t>
            </a:r>
          </a:p>
          <a:p>
            <a:pPr algn="ctr" fontAlgn="auto">
              <a:spcBef>
                <a:spcPts val="0"/>
              </a:spcBef>
              <a:spcAft>
                <a:spcPts val="0"/>
              </a:spcAft>
              <a:defRPr/>
            </a:pPr>
            <a:r>
              <a:rPr lang="tr-TR" dirty="0"/>
              <a:t>ASHB personeli</a:t>
            </a:r>
          </a:p>
          <a:p>
            <a:pPr algn="ctr" fontAlgn="auto">
              <a:spcBef>
                <a:spcPts val="0"/>
              </a:spcBef>
              <a:spcAft>
                <a:spcPts val="0"/>
              </a:spcAft>
              <a:defRPr/>
            </a:pPr>
            <a:r>
              <a:rPr lang="tr-TR" dirty="0"/>
              <a:t>Müftülük personeli</a:t>
            </a:r>
          </a:p>
          <a:p>
            <a:pPr algn="ctr" fontAlgn="auto">
              <a:spcBef>
                <a:spcPts val="0"/>
              </a:spcBef>
              <a:spcAft>
                <a:spcPts val="0"/>
              </a:spcAft>
              <a:defRPr/>
            </a:pPr>
            <a:r>
              <a:rPr lang="tr-TR" dirty="0"/>
              <a:t>Muhtar</a:t>
            </a:r>
          </a:p>
          <a:p>
            <a:pPr algn="ctr" fontAlgn="auto">
              <a:spcBef>
                <a:spcPts val="0"/>
              </a:spcBef>
              <a:spcAft>
                <a:spcPts val="0"/>
              </a:spcAft>
              <a:defRPr/>
            </a:pPr>
            <a:r>
              <a:rPr lang="tr-TR" dirty="0"/>
              <a:t>Kolluk birimleri</a:t>
            </a:r>
          </a:p>
          <a:p>
            <a:pPr algn="ctr" fontAlgn="auto">
              <a:spcBef>
                <a:spcPts val="0"/>
              </a:spcBef>
              <a:spcAft>
                <a:spcPts val="0"/>
              </a:spcAft>
              <a:defRPr/>
            </a:pPr>
            <a:r>
              <a:rPr lang="tr-TR" dirty="0"/>
              <a:t>Meslek örgütleri</a:t>
            </a:r>
          </a:p>
          <a:p>
            <a:pPr algn="ctr" fontAlgn="auto">
              <a:spcBef>
                <a:spcPts val="0"/>
              </a:spcBef>
              <a:spcAft>
                <a:spcPts val="0"/>
              </a:spcAft>
              <a:defRPr/>
            </a:pPr>
            <a:r>
              <a:rPr lang="tr-TR" dirty="0"/>
              <a:t>Vatandaş</a:t>
            </a:r>
          </a:p>
          <a:p>
            <a:pPr algn="ctr" fontAlgn="auto">
              <a:spcBef>
                <a:spcPts val="0"/>
              </a:spcBef>
              <a:spcAft>
                <a:spcPts val="0"/>
              </a:spcAft>
              <a:defRPr/>
            </a:pPr>
            <a:r>
              <a:rPr lang="tr-TR" dirty="0"/>
              <a:t>Aile</a:t>
            </a:r>
          </a:p>
          <a:p>
            <a:pPr algn="ctr" fontAlgn="auto">
              <a:spcBef>
                <a:spcPts val="0"/>
              </a:spcBef>
              <a:spcAft>
                <a:spcPts val="0"/>
              </a:spcAft>
              <a:defRPr/>
            </a:pPr>
            <a:r>
              <a:rPr lang="tr-TR" dirty="0"/>
              <a:t>Çocuk</a:t>
            </a:r>
          </a:p>
        </p:txBody>
      </p:sp>
      <p:pic>
        <p:nvPicPr>
          <p:cNvPr id="1229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2708275"/>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84686" y="558924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a:xfrm rot="10800000">
            <a:off x="2119313" y="1682750"/>
            <a:ext cx="1444625"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7265988" y="1684338"/>
            <a:ext cx="1146175" cy="287337"/>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1116013" y="2032000"/>
            <a:ext cx="2028825"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MAKUL ŞÜPHE</a:t>
            </a:r>
          </a:p>
        </p:txBody>
      </p:sp>
      <p:sp>
        <p:nvSpPr>
          <p:cNvPr id="13" name="Rounded Rectangle 12"/>
          <p:cNvSpPr/>
          <p:nvPr/>
        </p:nvSpPr>
        <p:spPr>
          <a:xfrm>
            <a:off x="7164388" y="2014538"/>
            <a:ext cx="1774825"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Danışma / Konsültasyon</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Cinsel istismar düşünülen çocuğun ÇİM’e ulaşımı</a:t>
            </a:r>
          </a:p>
        </p:txBody>
      </p:sp>
      <p:sp>
        <p:nvSpPr>
          <p:cNvPr id="21" name="Pentagon 4"/>
          <p:cNvSpPr/>
          <p:nvPr/>
        </p:nvSpPr>
        <p:spPr>
          <a:xfrm rot="5400000">
            <a:off x="3907959" y="1264464"/>
            <a:ext cx="3087751"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t>Öğretmen</a:t>
            </a:r>
          </a:p>
          <a:p>
            <a:pPr algn="ctr" fontAlgn="auto">
              <a:spcBef>
                <a:spcPts val="0"/>
              </a:spcBef>
              <a:spcAft>
                <a:spcPts val="0"/>
              </a:spcAft>
              <a:defRPr/>
            </a:pPr>
            <a:r>
              <a:rPr lang="tr-TR" dirty="0"/>
              <a:t>Sağlık personeli</a:t>
            </a:r>
          </a:p>
          <a:p>
            <a:pPr algn="ctr" fontAlgn="auto">
              <a:spcBef>
                <a:spcPts val="0"/>
              </a:spcBef>
              <a:spcAft>
                <a:spcPts val="0"/>
              </a:spcAft>
              <a:defRPr/>
            </a:pPr>
            <a:r>
              <a:rPr lang="tr-TR" dirty="0"/>
              <a:t>ASHB personeli</a:t>
            </a:r>
          </a:p>
          <a:p>
            <a:pPr algn="ctr" fontAlgn="auto">
              <a:spcBef>
                <a:spcPts val="0"/>
              </a:spcBef>
              <a:spcAft>
                <a:spcPts val="0"/>
              </a:spcAft>
              <a:defRPr/>
            </a:pPr>
            <a:r>
              <a:rPr lang="tr-TR" dirty="0"/>
              <a:t>Müftülük personeli</a:t>
            </a:r>
          </a:p>
          <a:p>
            <a:pPr algn="ctr" fontAlgn="auto">
              <a:spcBef>
                <a:spcPts val="0"/>
              </a:spcBef>
              <a:spcAft>
                <a:spcPts val="0"/>
              </a:spcAft>
              <a:defRPr/>
            </a:pPr>
            <a:r>
              <a:rPr lang="tr-TR" dirty="0"/>
              <a:t>Muhtar</a:t>
            </a:r>
          </a:p>
          <a:p>
            <a:pPr algn="ctr" fontAlgn="auto">
              <a:spcBef>
                <a:spcPts val="0"/>
              </a:spcBef>
              <a:spcAft>
                <a:spcPts val="0"/>
              </a:spcAft>
              <a:defRPr/>
            </a:pPr>
            <a:r>
              <a:rPr lang="tr-TR" dirty="0"/>
              <a:t>Kolluk birimleri</a:t>
            </a:r>
          </a:p>
          <a:p>
            <a:pPr algn="ctr" fontAlgn="auto">
              <a:spcBef>
                <a:spcPts val="0"/>
              </a:spcBef>
              <a:spcAft>
                <a:spcPts val="0"/>
              </a:spcAft>
              <a:defRPr/>
            </a:pPr>
            <a:r>
              <a:rPr lang="tr-TR" dirty="0"/>
              <a:t>Meslek örgütleri</a:t>
            </a:r>
          </a:p>
          <a:p>
            <a:pPr algn="ctr" fontAlgn="auto">
              <a:spcBef>
                <a:spcPts val="0"/>
              </a:spcBef>
              <a:spcAft>
                <a:spcPts val="0"/>
              </a:spcAft>
              <a:defRPr/>
            </a:pPr>
            <a:r>
              <a:rPr lang="tr-TR" dirty="0"/>
              <a:t>Vatandaş</a:t>
            </a:r>
          </a:p>
          <a:p>
            <a:pPr algn="ctr" fontAlgn="auto">
              <a:spcBef>
                <a:spcPts val="0"/>
              </a:spcBef>
              <a:spcAft>
                <a:spcPts val="0"/>
              </a:spcAft>
              <a:defRPr/>
            </a:pPr>
            <a:r>
              <a:rPr lang="tr-TR" dirty="0"/>
              <a:t>Aile</a:t>
            </a:r>
          </a:p>
          <a:p>
            <a:pPr algn="ctr" fontAlgn="auto">
              <a:spcBef>
                <a:spcPts val="0"/>
              </a:spcBef>
              <a:spcAft>
                <a:spcPts val="0"/>
              </a:spcAft>
              <a:defRPr/>
            </a:pPr>
            <a:r>
              <a:rPr lang="tr-TR" dirty="0"/>
              <a:t>Çocuk</a:t>
            </a:r>
          </a:p>
        </p:txBody>
      </p:sp>
      <p:pic>
        <p:nvPicPr>
          <p:cNvPr id="1332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213" y="2736850"/>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998538" y="3473450"/>
            <a:ext cx="2305050"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 </a:t>
            </a:r>
          </a:p>
          <a:p>
            <a:pPr algn="ctr" fontAlgn="auto">
              <a:spcBef>
                <a:spcPts val="0"/>
              </a:spcBef>
              <a:spcAft>
                <a:spcPts val="0"/>
              </a:spcAft>
              <a:defRPr/>
            </a:pPr>
            <a:r>
              <a:rPr lang="tr-TR" sz="2000" dirty="0"/>
              <a:t>Çocuk Polisi</a:t>
            </a:r>
          </a:p>
        </p:txBody>
      </p:sp>
      <p:sp>
        <p:nvSpPr>
          <p:cNvPr id="5" name="Down Arrow 4"/>
          <p:cNvSpPr/>
          <p:nvPr/>
        </p:nvSpPr>
        <p:spPr>
          <a:xfrm>
            <a:off x="2035175" y="284321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2024063" y="43370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2" name="Down Arrow 21"/>
          <p:cNvSpPr/>
          <p:nvPr/>
        </p:nvSpPr>
        <p:spPr>
          <a:xfrm>
            <a:off x="8199438" y="3079750"/>
            <a:ext cx="188912" cy="1778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Merkezinin işleyişi</a:t>
            </a: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2800" dirty="0"/>
              <a:t>İstismar mağduru çocuğun hangi kuruma başvurduğuna, ya da istismardan hangi kurumda kuşkulanıldığına bakılmaksızın hiç zaman kaybetmeden  </a:t>
            </a:r>
            <a:r>
              <a:rPr lang="tr-TR" sz="2800" b="1" dirty="0"/>
              <a:t>kolluk kuvvetleri </a:t>
            </a:r>
            <a:r>
              <a:rPr lang="tr-TR" sz="2800" dirty="0"/>
              <a:t>haberdar edilir.</a:t>
            </a:r>
          </a:p>
          <a:p>
            <a:pPr fontAlgn="auto">
              <a:spcBef>
                <a:spcPts val="0"/>
              </a:spcBef>
              <a:spcAft>
                <a:spcPts val="0"/>
              </a:spcAft>
              <a:buFont typeface="Arial" pitchFamily="34" charset="0"/>
              <a:buChar char="•"/>
              <a:defRPr/>
            </a:pPr>
            <a:endParaRPr lang="tr-TR" sz="2800" dirty="0"/>
          </a:p>
          <a:p>
            <a:pPr fontAlgn="auto">
              <a:spcBef>
                <a:spcPts val="0"/>
              </a:spcBef>
              <a:spcAft>
                <a:spcPts val="0"/>
              </a:spcAft>
              <a:defRPr/>
            </a:pPr>
            <a:r>
              <a:rPr lang="tr-TR" sz="28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p:cNvGrpSpPr>
            <a:grpSpLocks/>
          </p:cNvGrpSpPr>
          <p:nvPr/>
        </p:nvGrpSpPr>
        <p:grpSpPr bwMode="auto">
          <a:xfrm>
            <a:off x="323850" y="304800"/>
            <a:ext cx="1893888" cy="1755775"/>
            <a:chOff x="960" y="240"/>
            <a:chExt cx="3840" cy="3696"/>
          </a:xfrm>
        </p:grpSpPr>
        <p:pic>
          <p:nvPicPr>
            <p:cNvPr id="15365" name="Picture 9" descr="ÇOÇ MR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 y="854"/>
              <a:ext cx="2610"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10"/>
            <p:cNvSpPr>
              <a:spLocks noChangeArrowheads="1"/>
            </p:cNvSpPr>
            <p:nvPr/>
          </p:nvSpPr>
          <p:spPr bwMode="auto">
            <a:xfrm>
              <a:off x="960" y="240"/>
              <a:ext cx="3840" cy="3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2 h 21600"/>
                <a:gd name="T26" fmla="*/ 18439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86" y="10800"/>
                  </a:moveTo>
                  <a:cubicBezTo>
                    <a:pt x="3786" y="14674"/>
                    <a:pt x="6926" y="17814"/>
                    <a:pt x="10800" y="17814"/>
                  </a:cubicBezTo>
                  <a:cubicBezTo>
                    <a:pt x="14674" y="17814"/>
                    <a:pt x="17814" y="14674"/>
                    <a:pt x="17814" y="10800"/>
                  </a:cubicBezTo>
                  <a:cubicBezTo>
                    <a:pt x="17814" y="6926"/>
                    <a:pt x="14674" y="3786"/>
                    <a:pt x="10800" y="3786"/>
                  </a:cubicBezTo>
                  <a:cubicBezTo>
                    <a:pt x="6926" y="3786"/>
                    <a:pt x="3786" y="6926"/>
                    <a:pt x="3786" y="10800"/>
                  </a:cubicBezTo>
                  <a:close/>
                </a:path>
              </a:pathLst>
            </a:custGeom>
            <a:solidFill>
              <a:srgbClr val="3333FF"/>
            </a:solidFill>
            <a:ln w="9525">
              <a:solidFill>
                <a:srgbClr val="3333FF"/>
              </a:solidFill>
              <a:round/>
              <a:headEnd/>
              <a:tailEnd/>
            </a:ln>
          </p:spPr>
          <p:txBody>
            <a:bodyPr wrap="none" anchor="ctr"/>
            <a:lstStyle/>
            <a:p>
              <a:endParaRPr lang="tr-TR"/>
            </a:p>
          </p:txBody>
        </p:sp>
      </p:grpSp>
      <p:sp>
        <p:nvSpPr>
          <p:cNvPr id="6" name="Rounded Rectangle 5"/>
          <p:cNvSpPr/>
          <p:nvPr/>
        </p:nvSpPr>
        <p:spPr>
          <a:xfrm>
            <a:off x="2339975" y="604838"/>
            <a:ext cx="6048375"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3200" b="1" dirty="0"/>
              <a:t>Jandarma Çocuk Kısım Amirliği</a:t>
            </a:r>
          </a:p>
        </p:txBody>
      </p:sp>
      <p:sp>
        <p:nvSpPr>
          <p:cNvPr id="7" name="Rounded Rectangle 6"/>
          <p:cNvSpPr/>
          <p:nvPr/>
        </p:nvSpPr>
        <p:spPr>
          <a:xfrm>
            <a:off x="827088" y="2060575"/>
            <a:ext cx="7705725" cy="4321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buClr>
                <a:srgbClr val="FFFF00"/>
              </a:buClr>
              <a:defRPr/>
            </a:pPr>
            <a:r>
              <a:rPr lang="tr-TR" sz="3600" dirty="0"/>
              <a:t>Cinsel istismar olayı ile ilgili İlçe Jandarma/Jandarma Karakol Komutanlıklarına ihbar veya müracaat halinde görevli çocuk koruma işlem astsubayları/elemanları tarafından olaya müdahale edilir.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8"/>
          <p:cNvGrpSpPr>
            <a:grpSpLocks/>
          </p:cNvGrpSpPr>
          <p:nvPr/>
        </p:nvGrpSpPr>
        <p:grpSpPr bwMode="auto">
          <a:xfrm>
            <a:off x="323850" y="304800"/>
            <a:ext cx="1893888" cy="1755775"/>
            <a:chOff x="960" y="240"/>
            <a:chExt cx="3840" cy="3696"/>
          </a:xfrm>
        </p:grpSpPr>
        <p:pic>
          <p:nvPicPr>
            <p:cNvPr id="16389" name="Picture 9" descr="ÇOÇ MR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 y="854"/>
              <a:ext cx="2610"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10"/>
            <p:cNvSpPr>
              <a:spLocks noChangeArrowheads="1"/>
            </p:cNvSpPr>
            <p:nvPr/>
          </p:nvSpPr>
          <p:spPr bwMode="auto">
            <a:xfrm>
              <a:off x="960" y="240"/>
              <a:ext cx="3840" cy="3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2 h 21600"/>
                <a:gd name="T26" fmla="*/ 18439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86" y="10800"/>
                  </a:moveTo>
                  <a:cubicBezTo>
                    <a:pt x="3786" y="14674"/>
                    <a:pt x="6926" y="17814"/>
                    <a:pt x="10800" y="17814"/>
                  </a:cubicBezTo>
                  <a:cubicBezTo>
                    <a:pt x="14674" y="17814"/>
                    <a:pt x="17814" y="14674"/>
                    <a:pt x="17814" y="10800"/>
                  </a:cubicBezTo>
                  <a:cubicBezTo>
                    <a:pt x="17814" y="6926"/>
                    <a:pt x="14674" y="3786"/>
                    <a:pt x="10800" y="3786"/>
                  </a:cubicBezTo>
                  <a:cubicBezTo>
                    <a:pt x="6926" y="3786"/>
                    <a:pt x="3786" y="6926"/>
                    <a:pt x="3786" y="10800"/>
                  </a:cubicBezTo>
                  <a:close/>
                </a:path>
              </a:pathLst>
            </a:custGeom>
            <a:solidFill>
              <a:srgbClr val="3333FF"/>
            </a:solidFill>
            <a:ln w="9525">
              <a:solidFill>
                <a:srgbClr val="3333FF"/>
              </a:solidFill>
              <a:round/>
              <a:headEnd/>
              <a:tailEnd/>
            </a:ln>
          </p:spPr>
          <p:txBody>
            <a:bodyPr wrap="none" anchor="ctr"/>
            <a:lstStyle/>
            <a:p>
              <a:endParaRPr lang="tr-TR"/>
            </a:p>
          </p:txBody>
        </p:sp>
      </p:grpSp>
      <p:sp>
        <p:nvSpPr>
          <p:cNvPr id="6" name="Rounded Rectangle 5"/>
          <p:cNvSpPr/>
          <p:nvPr/>
        </p:nvSpPr>
        <p:spPr>
          <a:xfrm>
            <a:off x="2411413" y="604838"/>
            <a:ext cx="5976937"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3200" b="1" dirty="0"/>
              <a:t>Jandarma Çocuk Kısım Amirliği</a:t>
            </a:r>
          </a:p>
        </p:txBody>
      </p:sp>
      <p:sp>
        <p:nvSpPr>
          <p:cNvPr id="7" name="Rounded Rectangle 6"/>
          <p:cNvSpPr/>
          <p:nvPr/>
        </p:nvSpPr>
        <p:spPr>
          <a:xfrm>
            <a:off x="827088" y="2060575"/>
            <a:ext cx="7705725" cy="4321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Clr>
                <a:srgbClr val="FFFF00"/>
              </a:buClr>
              <a:defRPr/>
            </a:pPr>
            <a:r>
              <a:rPr lang="tr-TR" sz="2800" dirty="0"/>
              <a:t>Çocuğa bakmakla yükümlü kişi (anne, baba, veli vs.) varsa müracaatı alınarak olay C.Savcısına ve Jandarma Çocuk Merkezine bildirilir. </a:t>
            </a:r>
          </a:p>
          <a:p>
            <a:pPr fontAlgn="auto">
              <a:spcBef>
                <a:spcPts val="0"/>
              </a:spcBef>
              <a:spcAft>
                <a:spcPts val="0"/>
              </a:spcAft>
              <a:buClr>
                <a:srgbClr val="FFFF00"/>
              </a:buClr>
              <a:buFont typeface="Arial" pitchFamily="34" charset="0"/>
              <a:buChar char="*"/>
              <a:defRPr/>
            </a:pPr>
            <a:endParaRPr lang="tr-TR" sz="2800" dirty="0"/>
          </a:p>
          <a:p>
            <a:pPr fontAlgn="auto">
              <a:spcBef>
                <a:spcPts val="0"/>
              </a:spcBef>
              <a:spcAft>
                <a:spcPts val="0"/>
              </a:spcAft>
              <a:buClr>
                <a:srgbClr val="FFFF00"/>
              </a:buClr>
              <a:defRPr/>
            </a:pPr>
            <a:r>
              <a:rPr lang="tr-TR" sz="2800" dirty="0"/>
              <a:t>Jandarma Çocuk Merkezi Personeli olay yerine sivil araç ile giderek çocuğu alır, Nöbetçi C.Savcısının talimatını alarak Çocuk İzleme Merkezi ile irtibata geçilir.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
          <p:cNvGrpSpPr>
            <a:grpSpLocks/>
          </p:cNvGrpSpPr>
          <p:nvPr/>
        </p:nvGrpSpPr>
        <p:grpSpPr bwMode="auto">
          <a:xfrm>
            <a:off x="323850" y="304800"/>
            <a:ext cx="1893888" cy="1755775"/>
            <a:chOff x="960" y="240"/>
            <a:chExt cx="3840" cy="3696"/>
          </a:xfrm>
        </p:grpSpPr>
        <p:pic>
          <p:nvPicPr>
            <p:cNvPr id="17413" name="Picture 9" descr="ÇOÇ MR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 y="854"/>
              <a:ext cx="2610"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10"/>
            <p:cNvSpPr>
              <a:spLocks noChangeArrowheads="1"/>
            </p:cNvSpPr>
            <p:nvPr/>
          </p:nvSpPr>
          <p:spPr bwMode="auto">
            <a:xfrm>
              <a:off x="960" y="240"/>
              <a:ext cx="3840" cy="3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2 h 21600"/>
                <a:gd name="T26" fmla="*/ 18439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786" y="10800"/>
                  </a:moveTo>
                  <a:cubicBezTo>
                    <a:pt x="3786" y="14674"/>
                    <a:pt x="6926" y="17814"/>
                    <a:pt x="10800" y="17814"/>
                  </a:cubicBezTo>
                  <a:cubicBezTo>
                    <a:pt x="14674" y="17814"/>
                    <a:pt x="17814" y="14674"/>
                    <a:pt x="17814" y="10800"/>
                  </a:cubicBezTo>
                  <a:cubicBezTo>
                    <a:pt x="17814" y="6926"/>
                    <a:pt x="14674" y="3786"/>
                    <a:pt x="10800" y="3786"/>
                  </a:cubicBezTo>
                  <a:cubicBezTo>
                    <a:pt x="6926" y="3786"/>
                    <a:pt x="3786" y="6926"/>
                    <a:pt x="3786" y="10800"/>
                  </a:cubicBezTo>
                  <a:close/>
                </a:path>
              </a:pathLst>
            </a:custGeom>
            <a:solidFill>
              <a:srgbClr val="3333FF"/>
            </a:solidFill>
            <a:ln w="9525">
              <a:solidFill>
                <a:srgbClr val="3333FF"/>
              </a:solidFill>
              <a:round/>
              <a:headEnd/>
              <a:tailEnd/>
            </a:ln>
          </p:spPr>
          <p:txBody>
            <a:bodyPr wrap="none" anchor="ctr"/>
            <a:lstStyle/>
            <a:p>
              <a:endParaRPr lang="tr-TR"/>
            </a:p>
          </p:txBody>
        </p:sp>
      </p:grpSp>
      <p:sp>
        <p:nvSpPr>
          <p:cNvPr id="6" name="Rounded Rectangle 5"/>
          <p:cNvSpPr/>
          <p:nvPr/>
        </p:nvSpPr>
        <p:spPr>
          <a:xfrm>
            <a:off x="2411413" y="604838"/>
            <a:ext cx="5976937"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3200" b="1" dirty="0"/>
              <a:t>Jandarma Çocuk Kısım Amirliği</a:t>
            </a:r>
          </a:p>
        </p:txBody>
      </p:sp>
      <p:sp>
        <p:nvSpPr>
          <p:cNvPr id="7" name="Rounded Rectangle 6"/>
          <p:cNvSpPr/>
          <p:nvPr/>
        </p:nvSpPr>
        <p:spPr>
          <a:xfrm>
            <a:off x="827088" y="2060575"/>
            <a:ext cx="7705725" cy="4321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Clr>
                <a:srgbClr val="FFFF00"/>
              </a:buClr>
              <a:defRPr/>
            </a:pPr>
            <a:r>
              <a:rPr lang="tr-TR" sz="2800" b="1" dirty="0"/>
              <a:t>Mağdur çocuğun işlemleri yapılmak üzere Çocuk İzleme Merkezine nakli yapılır. </a:t>
            </a:r>
          </a:p>
          <a:p>
            <a:pPr fontAlgn="auto">
              <a:spcBef>
                <a:spcPts val="0"/>
              </a:spcBef>
              <a:spcAft>
                <a:spcPts val="0"/>
              </a:spcAft>
              <a:buClr>
                <a:srgbClr val="FFFF00"/>
              </a:buClr>
              <a:defRPr/>
            </a:pPr>
            <a:endParaRPr lang="tr-TR" sz="2800" dirty="0"/>
          </a:p>
          <a:p>
            <a:pPr fontAlgn="auto">
              <a:spcBef>
                <a:spcPts val="0"/>
              </a:spcBef>
              <a:spcAft>
                <a:spcPts val="0"/>
              </a:spcAft>
              <a:buClr>
                <a:srgbClr val="FFFF00"/>
              </a:buClr>
              <a:defRPr/>
            </a:pPr>
            <a:r>
              <a:rPr lang="tr-TR" sz="2800" dirty="0"/>
              <a:t>İşlemlerinin tamamlanmasına müteakip, C.Savcısının talimatı ile çocuk Jandarma personeli tarafından ailesine yada </a:t>
            </a:r>
            <a:r>
              <a:rPr lang="tr-TR" sz="2800" dirty="0" err="1"/>
              <a:t>ASHB’ye</a:t>
            </a:r>
            <a:r>
              <a:rPr lang="tr-TR" sz="2800" dirty="0"/>
              <a:t> teslim edilir.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00338" y="604838"/>
            <a:ext cx="5688012"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3200" b="1" dirty="0"/>
              <a:t>Çocuk Polisi</a:t>
            </a:r>
          </a:p>
        </p:txBody>
      </p:sp>
      <p:sp>
        <p:nvSpPr>
          <p:cNvPr id="7" name="Rounded Rectangle 6"/>
          <p:cNvSpPr/>
          <p:nvPr/>
        </p:nvSpPr>
        <p:spPr>
          <a:xfrm>
            <a:off x="827088" y="2060575"/>
            <a:ext cx="7705725" cy="4321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2800" dirty="0"/>
              <a:t>Olayın ulaştığı Polis Merkezi, Çocuk Şube veya diğer polis birimlerinde görevli amir sınıfı personel olay hakkında elde edilen bilgiler doğrultusunda derhal Cumhuriyet Savcısına bilgi vererek talimatları alınır.</a:t>
            </a:r>
          </a:p>
          <a:p>
            <a:pPr fontAlgn="auto">
              <a:spcBef>
                <a:spcPts val="0"/>
              </a:spcBef>
              <a:spcAft>
                <a:spcPts val="0"/>
              </a:spcAft>
              <a:defRPr/>
            </a:pPr>
            <a:endParaRPr lang="tr-TR" sz="2800" dirty="0"/>
          </a:p>
          <a:p>
            <a:pPr fontAlgn="auto">
              <a:spcBef>
                <a:spcPts val="0"/>
              </a:spcBef>
              <a:spcAft>
                <a:spcPts val="0"/>
              </a:spcAft>
              <a:defRPr/>
            </a:pPr>
            <a:r>
              <a:rPr lang="tr-TR" sz="2800" dirty="0"/>
              <a:t>Çocuk polis birimine gelmiş veya getirilmiş ise ailesine bilgi verilir, şüpheli aileden biri ise aileye bilgi verilmez, Cumhuriyet savcısına bilgi verilir.</a:t>
            </a: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50" y="309563"/>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00338" y="604838"/>
            <a:ext cx="5688012"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3200" b="1" dirty="0"/>
              <a:t>Çocuk Polisi</a:t>
            </a:r>
          </a:p>
        </p:txBody>
      </p:sp>
      <p:sp>
        <p:nvSpPr>
          <p:cNvPr id="7" name="Rounded Rectangle 6"/>
          <p:cNvSpPr/>
          <p:nvPr/>
        </p:nvSpPr>
        <p:spPr>
          <a:xfrm>
            <a:off x="827088" y="2060575"/>
            <a:ext cx="7705725" cy="4321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2800" dirty="0"/>
              <a:t>Olay Polis merkezine bildirilmiş ise çocuğun ÇİM’e naklini sivil araç ve personelle  yapılması için Çocuk Şube Müdürlüğü ve İlçe Emniyet Müdürlüğü ile irtibata geçilir.</a:t>
            </a:r>
          </a:p>
          <a:p>
            <a:pPr fontAlgn="auto">
              <a:spcBef>
                <a:spcPts val="0"/>
              </a:spcBef>
              <a:spcAft>
                <a:spcPts val="0"/>
              </a:spcAft>
              <a:defRPr/>
            </a:pPr>
            <a:endParaRPr lang="tr-TR" sz="2800" dirty="0"/>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50" y="309563"/>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00338" y="604838"/>
            <a:ext cx="5688012"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3200" b="1" dirty="0"/>
              <a:t>Çocuk Polisi</a:t>
            </a:r>
          </a:p>
        </p:txBody>
      </p:sp>
      <p:sp>
        <p:nvSpPr>
          <p:cNvPr id="7" name="Rounded Rectangle 6"/>
          <p:cNvSpPr/>
          <p:nvPr/>
        </p:nvSpPr>
        <p:spPr>
          <a:xfrm>
            <a:off x="827088" y="2060575"/>
            <a:ext cx="7705725" cy="4321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2800" b="1" dirty="0"/>
              <a:t>Polis Birimlerinde çocuktan olayla ilgili bilgi almak için ifadesine başvurulmaz.</a:t>
            </a:r>
          </a:p>
          <a:p>
            <a:pPr fontAlgn="auto">
              <a:spcBef>
                <a:spcPts val="0"/>
              </a:spcBef>
              <a:spcAft>
                <a:spcPts val="0"/>
              </a:spcAft>
              <a:defRPr/>
            </a:pPr>
            <a:endParaRPr lang="tr-TR" sz="2800" dirty="0"/>
          </a:p>
          <a:p>
            <a:pPr fontAlgn="auto">
              <a:spcBef>
                <a:spcPts val="0"/>
              </a:spcBef>
              <a:spcAft>
                <a:spcPts val="0"/>
              </a:spcAft>
              <a:defRPr/>
            </a:pPr>
            <a:r>
              <a:rPr lang="tr-TR" sz="2800" dirty="0"/>
              <a:t>Başvuru ve ÇİM’e nakil esnasında işlem yapan polis memuru kendini tanıtır ve süreç hakkında kısaca bilgi verir. Nereye götürüleceği, orada ne olacağı ve süresi gibi konularda bilgi aktarır ve sorularına cevap verir. Bu süreçte varsa bir yakınının yanında bulunmasına özen gösterilir.</a:t>
            </a: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309563"/>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fontScale="92500"/>
          </a:bodyPr>
          <a:lstStyle/>
          <a:p>
            <a:pPr marL="0" lvl="1" algn="ctr" eaLnBrk="1" fontAlgn="auto" hangingPunct="1">
              <a:lnSpc>
                <a:spcPct val="150000"/>
              </a:lnSpc>
              <a:spcAft>
                <a:spcPts val="0"/>
              </a:spcAft>
              <a:buFont typeface="Arial" panose="020B0604020202020204" pitchFamily="34" charset="0"/>
              <a:buNone/>
              <a:defRPr/>
            </a:pPr>
            <a:r>
              <a:rPr lang="tr-TR" b="1" dirty="0"/>
              <a:t>Cinsel istismar </a:t>
            </a:r>
            <a:r>
              <a:rPr lang="tr-TR" dirty="0"/>
              <a:t>şüphesi olan çocuğun </a:t>
            </a:r>
            <a:r>
              <a:rPr lang="tr-TR" b="1" dirty="0"/>
              <a:t>beyanının alınması, muayenesinin yapılması, aile görüşmesinin yapılması ve raporunun hazırlanması </a:t>
            </a:r>
            <a:r>
              <a:rPr lang="tr-TR" dirty="0"/>
              <a:t>için gereken tüm personel ve ekipmanın bulunduğu, işlemlerin her aşamada çocuğun yüksek yararı gözetilerek yürütüldüğü bir merkezdir</a:t>
            </a:r>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a:t>
            </a:r>
            <a:endParaRPr lang="tr-TR" sz="3200" dirty="0">
              <a:solidFill>
                <a:schemeClr val="accent6">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b="1" dirty="0"/>
              <a:t>Mağdur çocuk bildirimi alan kolluk kuvvetleri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2800" dirty="0"/>
              <a:t>İlgili </a:t>
            </a:r>
            <a:r>
              <a:rPr lang="tr-TR" sz="2800" b="1" dirty="0"/>
              <a:t>Cumhuriyet Savcısını bilgilendirir.</a:t>
            </a:r>
          </a:p>
          <a:p>
            <a:pPr fontAlgn="auto">
              <a:spcBef>
                <a:spcPts val="0"/>
              </a:spcBef>
              <a:spcAft>
                <a:spcPts val="0"/>
              </a:spcAft>
              <a:buFont typeface="Arial" pitchFamily="34" charset="0"/>
              <a:buChar char="•"/>
              <a:defRPr/>
            </a:pPr>
            <a:endParaRPr lang="tr-TR" sz="2800" b="1" dirty="0"/>
          </a:p>
          <a:p>
            <a:pPr fontAlgn="auto">
              <a:spcBef>
                <a:spcPts val="0"/>
              </a:spcBef>
              <a:spcAft>
                <a:spcPts val="0"/>
              </a:spcAft>
              <a:buFont typeface="Arial" pitchFamily="34" charset="0"/>
              <a:buChar char="•"/>
              <a:defRPr/>
            </a:pPr>
            <a:r>
              <a:rPr lang="tr-TR" sz="2800" dirty="0"/>
              <a:t>Çocuk Cumhuriyet savcısının talimatları doğrultusunda hiç beklemeden </a:t>
            </a:r>
            <a:r>
              <a:rPr lang="tr-TR" sz="2800" b="1" dirty="0"/>
              <a:t>ÇİM’e haber verir.</a:t>
            </a:r>
          </a:p>
          <a:p>
            <a:pPr fontAlgn="auto">
              <a:spcBef>
                <a:spcPts val="0"/>
              </a:spcBef>
              <a:spcAft>
                <a:spcPts val="0"/>
              </a:spcAft>
              <a:buFont typeface="Arial" pitchFamily="34" charset="0"/>
              <a:buChar char="•"/>
              <a:defRPr/>
            </a:pPr>
            <a:endParaRPr lang="tr-TR" sz="2800" dirty="0"/>
          </a:p>
          <a:p>
            <a:pPr fontAlgn="auto">
              <a:spcBef>
                <a:spcPts val="0"/>
              </a:spcBef>
              <a:spcAft>
                <a:spcPts val="0"/>
              </a:spcAft>
              <a:buFont typeface="Arial" pitchFamily="34" charset="0"/>
              <a:buChar char="•"/>
              <a:defRPr/>
            </a:pPr>
            <a:r>
              <a:rPr lang="tr-TR" sz="2800" b="1" dirty="0"/>
              <a:t>Baro’dan çocuk için avukat talebinde </a:t>
            </a:r>
            <a:r>
              <a:rPr lang="tr-TR" sz="2800" dirty="0"/>
              <a:t>bulunur.</a:t>
            </a:r>
          </a:p>
          <a:p>
            <a:pPr fontAlgn="auto">
              <a:spcBef>
                <a:spcPts val="0"/>
              </a:spcBef>
              <a:spcAft>
                <a:spcPts val="0"/>
              </a:spcAft>
              <a:defRPr/>
            </a:pPr>
            <a:endParaRPr lang="tr-T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Merkezinin işleyişi</a:t>
            </a:r>
            <a:endPar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2800" dirty="0"/>
              <a:t>Kolluk kuvvetlerinin bu iş için özel eğitim almış sivil personeli, çocuğu sivil bir araçla derhal </a:t>
            </a:r>
            <a:r>
              <a:rPr lang="tr-TR" sz="2800" b="1" dirty="0"/>
              <a:t>Çocuk İzlem Merkezine </a:t>
            </a:r>
            <a:r>
              <a:rPr lang="tr-TR" sz="2800" dirty="0"/>
              <a:t>getirir.</a:t>
            </a:r>
          </a:p>
          <a:p>
            <a:pPr fontAlgn="auto">
              <a:spcBef>
                <a:spcPts val="0"/>
              </a:spcBef>
              <a:spcAft>
                <a:spcPts val="0"/>
              </a:spcAft>
              <a:defRPr/>
            </a:pPr>
            <a:endParaRPr lang="tr-TR" sz="2800" dirty="0"/>
          </a:p>
          <a:p>
            <a:pPr fontAlgn="auto">
              <a:spcBef>
                <a:spcPts val="0"/>
              </a:spcBef>
              <a:spcAft>
                <a:spcPts val="0"/>
              </a:spcAft>
              <a:buFont typeface="Arial" pitchFamily="34" charset="0"/>
              <a:buChar char="•"/>
              <a:defRPr/>
            </a:pPr>
            <a:r>
              <a:rPr lang="tr-TR" sz="2800" dirty="0"/>
              <a:t>Bu arada </a:t>
            </a:r>
            <a:r>
              <a:rPr lang="tr-TR" sz="2800" b="1" dirty="0"/>
              <a:t>Cumhuriyet Savcısı </a:t>
            </a:r>
            <a:r>
              <a:rPr lang="tr-TR" sz="2800" dirty="0"/>
              <a:t>ve Baro’dan görevlendirilen </a:t>
            </a:r>
            <a:r>
              <a:rPr lang="tr-TR" sz="2800" b="1" dirty="0"/>
              <a:t>Avukat da ÇİM’e gelir.</a:t>
            </a:r>
          </a:p>
          <a:p>
            <a:pPr fontAlgn="auto">
              <a:spcBef>
                <a:spcPts val="0"/>
              </a:spcBef>
              <a:spcAft>
                <a:spcPts val="0"/>
              </a:spcAft>
              <a:defRPr/>
            </a:pPr>
            <a:endParaRPr lang="tr-TR"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01700" y="1338263"/>
            <a:ext cx="7486650"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MAKUL ŞÜPHE </a:t>
            </a:r>
            <a:r>
              <a:rPr lang="tr-TR" sz="2000" dirty="0"/>
              <a:t>DURUMUNDA KOLLUK KUVVETLERİNE BİLDİRİM</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Cinsel istismar düşünülen çocuğun ÇİM’e ulaşımı</a:t>
            </a:r>
          </a:p>
        </p:txBody>
      </p:sp>
      <p:sp>
        <p:nvSpPr>
          <p:cNvPr id="2" name="Rounded Rectangle 1"/>
          <p:cNvSpPr/>
          <p:nvPr/>
        </p:nvSpPr>
        <p:spPr>
          <a:xfrm>
            <a:off x="437073" y="558924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763588" y="2854325"/>
            <a:ext cx="2166937" cy="19875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 </a:t>
            </a:r>
          </a:p>
          <a:p>
            <a:pPr algn="ctr" fontAlgn="auto">
              <a:spcBef>
                <a:spcPts val="0"/>
              </a:spcBef>
              <a:spcAft>
                <a:spcPts val="0"/>
              </a:spcAft>
              <a:defRPr/>
            </a:pPr>
            <a:r>
              <a:rPr lang="tr-TR" sz="2000" dirty="0"/>
              <a:t>Çocuk Polisi</a:t>
            </a:r>
          </a:p>
        </p:txBody>
      </p:sp>
      <p:sp>
        <p:nvSpPr>
          <p:cNvPr id="5" name="Down Arrow 4"/>
          <p:cNvSpPr/>
          <p:nvPr/>
        </p:nvSpPr>
        <p:spPr>
          <a:xfrm>
            <a:off x="1725613" y="217646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1820863" y="50355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3" name="Rounded Rectangle 2"/>
          <p:cNvSpPr/>
          <p:nvPr/>
        </p:nvSpPr>
        <p:spPr>
          <a:xfrm>
            <a:off x="4140200" y="2871788"/>
            <a:ext cx="2762250" cy="116205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dirty="0"/>
              <a:t>C. Savcılığı</a:t>
            </a:r>
          </a:p>
        </p:txBody>
      </p:sp>
      <p:sp>
        <p:nvSpPr>
          <p:cNvPr id="4" name="Rounded Rectangle 3"/>
          <p:cNvSpPr/>
          <p:nvPr/>
        </p:nvSpPr>
        <p:spPr>
          <a:xfrm>
            <a:off x="4649788" y="4324350"/>
            <a:ext cx="1619250" cy="7207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dirty="0"/>
              <a:t>BARO</a:t>
            </a:r>
          </a:p>
        </p:txBody>
      </p:sp>
      <p:sp>
        <p:nvSpPr>
          <p:cNvPr id="6" name="Right Arrow 5"/>
          <p:cNvSpPr/>
          <p:nvPr/>
        </p:nvSpPr>
        <p:spPr>
          <a:xfrm flipV="1">
            <a:off x="3087688" y="3268663"/>
            <a:ext cx="904875"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Left Arrow 6"/>
          <p:cNvSpPr/>
          <p:nvPr/>
        </p:nvSpPr>
        <p:spPr>
          <a:xfrm>
            <a:off x="3068638" y="3652838"/>
            <a:ext cx="855662" cy="195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Right Arrow 18"/>
          <p:cNvSpPr/>
          <p:nvPr/>
        </p:nvSpPr>
        <p:spPr>
          <a:xfrm flipV="1">
            <a:off x="3159125" y="4471988"/>
            <a:ext cx="1341438"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Bent-Up Arrow 8"/>
          <p:cNvSpPr/>
          <p:nvPr/>
        </p:nvSpPr>
        <p:spPr>
          <a:xfrm flipV="1">
            <a:off x="6499225" y="4575175"/>
            <a:ext cx="633413" cy="725488"/>
          </a:xfrm>
          <a:prstGeom prst="bentUpArrow">
            <a:avLst>
              <a:gd name="adj1" fmla="val 1886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Bent-Up Arrow 22"/>
          <p:cNvSpPr/>
          <p:nvPr/>
        </p:nvSpPr>
        <p:spPr>
          <a:xfrm flipV="1">
            <a:off x="6967538" y="3338513"/>
            <a:ext cx="1133475" cy="1962150"/>
          </a:xfrm>
          <a:prstGeom prst="bentUpArrow">
            <a:avLst>
              <a:gd name="adj1" fmla="val 11256"/>
              <a:gd name="adj2" fmla="val 10397"/>
              <a:gd name="adj3" fmla="val 387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2543" name="TextBox 14"/>
          <p:cNvSpPr txBox="1">
            <a:spLocks noChangeArrowheads="1"/>
          </p:cNvSpPr>
          <p:nvPr/>
        </p:nvSpPr>
        <p:spPr bwMode="auto">
          <a:xfrm>
            <a:off x="1458913" y="244316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1</a:t>
            </a:r>
          </a:p>
        </p:txBody>
      </p:sp>
      <p:sp>
        <p:nvSpPr>
          <p:cNvPr id="22544" name="TextBox 16"/>
          <p:cNvSpPr txBox="1">
            <a:spLocks noChangeArrowheads="1"/>
          </p:cNvSpPr>
          <p:nvPr/>
        </p:nvSpPr>
        <p:spPr bwMode="auto">
          <a:xfrm>
            <a:off x="3340100" y="30273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2</a:t>
            </a:r>
          </a:p>
        </p:txBody>
      </p:sp>
      <p:sp>
        <p:nvSpPr>
          <p:cNvPr id="22545" name="TextBox 23"/>
          <p:cNvSpPr txBox="1">
            <a:spLocks noChangeArrowheads="1"/>
          </p:cNvSpPr>
          <p:nvPr/>
        </p:nvSpPr>
        <p:spPr bwMode="auto">
          <a:xfrm>
            <a:off x="3382963" y="381476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3</a:t>
            </a:r>
          </a:p>
        </p:txBody>
      </p:sp>
      <p:sp>
        <p:nvSpPr>
          <p:cNvPr id="22546" name="TextBox 24"/>
          <p:cNvSpPr txBox="1">
            <a:spLocks noChangeArrowheads="1"/>
          </p:cNvSpPr>
          <p:nvPr/>
        </p:nvSpPr>
        <p:spPr bwMode="auto">
          <a:xfrm>
            <a:off x="3340100" y="47307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4</a:t>
            </a:r>
          </a:p>
        </p:txBody>
      </p:sp>
      <p:sp>
        <p:nvSpPr>
          <p:cNvPr id="22547" name="TextBox 25"/>
          <p:cNvSpPr txBox="1">
            <a:spLocks noChangeArrowheads="1"/>
          </p:cNvSpPr>
          <p:nvPr/>
        </p:nvSpPr>
        <p:spPr bwMode="auto">
          <a:xfrm>
            <a:off x="8101013" y="3360738"/>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5</a:t>
            </a:r>
          </a:p>
        </p:txBody>
      </p:sp>
      <p:sp>
        <p:nvSpPr>
          <p:cNvPr id="22548" name="TextBox 26"/>
          <p:cNvSpPr txBox="1">
            <a:spLocks noChangeArrowheads="1"/>
          </p:cNvSpPr>
          <p:nvPr/>
        </p:nvSpPr>
        <p:spPr bwMode="auto">
          <a:xfrm>
            <a:off x="7132638" y="4575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5</a:t>
            </a:r>
          </a:p>
        </p:txBody>
      </p:sp>
      <p:sp>
        <p:nvSpPr>
          <p:cNvPr id="22549" name="TextBox 27"/>
          <p:cNvSpPr txBox="1">
            <a:spLocks noChangeArrowheads="1"/>
          </p:cNvSpPr>
          <p:nvPr/>
        </p:nvSpPr>
        <p:spPr bwMode="auto">
          <a:xfrm>
            <a:off x="1487488" y="530066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54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5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5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3" grpId="0" animBg="1"/>
      <p:bldP spid="4" grpId="0" animBg="1"/>
      <p:bldP spid="6" grpId="0" animBg="1"/>
      <p:bldP spid="7" grpId="0" animBg="1"/>
      <p:bldP spid="19" grpId="0" animBg="1"/>
      <p:bldP spid="22543" grpId="0"/>
      <p:bldP spid="22544" grpId="0"/>
      <p:bldP spid="22545" grpId="0"/>
      <p:bldP spid="22546" grpId="0"/>
      <p:bldP spid="22547" grpId="0"/>
      <p:bldP spid="22548" grpId="0"/>
      <p:bldP spid="225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73175" y="2032000"/>
            <a:ext cx="1871663"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MAKUL ŞÜPHE</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İstismar düşünülen çocuğun ÇİM’e nakil süreci</a:t>
            </a:r>
          </a:p>
        </p:txBody>
      </p:sp>
      <p:pic>
        <p:nvPicPr>
          <p:cNvPr id="2458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938" y="2759075"/>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1001713" y="3527425"/>
            <a:ext cx="2232025"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a:t>
            </a:r>
          </a:p>
          <a:p>
            <a:pPr algn="ctr" fontAlgn="auto">
              <a:spcBef>
                <a:spcPts val="0"/>
              </a:spcBef>
              <a:spcAft>
                <a:spcPts val="0"/>
              </a:spcAft>
              <a:defRPr/>
            </a:pPr>
            <a:r>
              <a:rPr lang="tr-TR" sz="2000" dirty="0"/>
              <a:t>Çocuk Polisi</a:t>
            </a:r>
          </a:p>
        </p:txBody>
      </p:sp>
      <p:sp>
        <p:nvSpPr>
          <p:cNvPr id="17" name="Down Arrow 16"/>
          <p:cNvSpPr/>
          <p:nvPr/>
        </p:nvSpPr>
        <p:spPr>
          <a:xfrm>
            <a:off x="2017713" y="2835275"/>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19" name="Down Arrow 18"/>
          <p:cNvSpPr/>
          <p:nvPr/>
        </p:nvSpPr>
        <p:spPr>
          <a:xfrm>
            <a:off x="2022475" y="4324350"/>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3" name="TextBox 22"/>
          <p:cNvSpPr txBox="1"/>
          <p:nvPr/>
        </p:nvSpPr>
        <p:spPr>
          <a:xfrm>
            <a:off x="4932040" y="1913079"/>
            <a:ext cx="3831563" cy="267765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Sivil Ekiple</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Sivil Araçla</a:t>
            </a:r>
          </a:p>
          <a:p>
            <a:pPr algn="ctr" fontAlgn="auto">
              <a:spcBef>
                <a:spcPts val="0"/>
              </a:spcBef>
              <a:spcAft>
                <a:spcPts val="0"/>
              </a:spcAft>
              <a:defRPr/>
            </a:pPr>
            <a:endParaRPr lang="tr-TR" sz="2800" b="1" spc="50" dirty="0">
              <a:ln w="11430"/>
              <a:gradFill>
                <a:gsLst>
                  <a:gs pos="25000">
                    <a:schemeClr val="accent2">
                      <a:satMod val="155000"/>
                    </a:schemeClr>
                  </a:gs>
                  <a:gs pos="100000">
                    <a:schemeClr val="accent2">
                      <a:shade val="45000"/>
                      <a:satMod val="165000"/>
                    </a:schemeClr>
                  </a:gs>
                </a:gsLst>
                <a:lin ang="5400000"/>
              </a:gradFill>
              <a:latin typeface="+mn-lt"/>
            </a:endParaRP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Çocukla olay hakkında </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herhangi bir  görüşme </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yapmadan nakledilir.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16240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SAĞLIK BAKANLIĞI</a:t>
            </a:r>
          </a:p>
        </p:txBody>
      </p:sp>
      <p:sp>
        <p:nvSpPr>
          <p:cNvPr id="7" name="L-Shape 6"/>
          <p:cNvSpPr/>
          <p:nvPr/>
        </p:nvSpPr>
        <p:spPr>
          <a:xfrm rot="16200000">
            <a:off x="6120607" y="4202906"/>
            <a:ext cx="1282700" cy="1944687"/>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t>C. SAVCILIĞI</a:t>
            </a:r>
          </a:p>
        </p:txBody>
      </p:sp>
      <p:sp>
        <p:nvSpPr>
          <p:cNvPr id="8" name="L-Shape 7"/>
          <p:cNvSpPr/>
          <p:nvPr/>
        </p:nvSpPr>
        <p:spPr>
          <a:xfrm rot="10800000">
            <a:off x="5727700" y="757238"/>
            <a:ext cx="1943100" cy="1204912"/>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t>ASHB</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MEB</a:t>
            </a:r>
          </a:p>
        </p:txBody>
      </p:sp>
      <p:sp>
        <p:nvSpPr>
          <p:cNvPr id="4" name="Rectangle 3"/>
          <p:cNvSpPr/>
          <p:nvPr/>
        </p:nvSpPr>
        <p:spPr>
          <a:xfrm>
            <a:off x="6942138" y="2636838"/>
            <a:ext cx="792162"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BARO</a:t>
            </a:r>
          </a:p>
        </p:txBody>
      </p:sp>
      <p:sp>
        <p:nvSpPr>
          <p:cNvPr id="5" name="TextBox 4"/>
          <p:cNvSpPr txBox="1">
            <a:spLocks noChangeArrowheads="1"/>
          </p:cNvSpPr>
          <p:nvPr/>
        </p:nvSpPr>
        <p:spPr bwMode="auto">
          <a:xfrm>
            <a:off x="6699250" y="974725"/>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KOLLUK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nodeType="clickEffect">
                                  <p:stCondLst>
                                    <p:cond delay="0"/>
                                  </p:stCondLst>
                                  <p:childTnLst>
                                    <p:animMotion origin="layout" path="M -3.05556E-6 2.1313E-6 L -0.20468 0.2018 " pathEditMode="relative" rAng="0" ptsTypes="AA">
                                      <p:cBhvr>
                                        <p:cTn id="26" dur="2000" fill="hold"/>
                                        <p:tgtEl>
                                          <p:spTgt spid="18"/>
                                        </p:tgtEl>
                                        <p:attrNameLst>
                                          <p:attrName>ppt_x</p:attrName>
                                          <p:attrName>ppt_y</p:attrName>
                                        </p:attrNameLst>
                                      </p:cBhvr>
                                      <p:rCtr x="-10243" y="10079"/>
                                    </p:animMotion>
                                  </p:childTnLst>
                                </p:cTn>
                              </p:par>
                              <p:par>
                                <p:cTn id="27" presetID="42" presetClass="path" presetSubtype="0" accel="50000" decel="50000" fill="hold" nodeType="withEffect">
                                  <p:stCondLst>
                                    <p:cond delay="0"/>
                                  </p:stCondLst>
                                  <p:childTnLst>
                                    <p:animMotion origin="layout" path="M 0.03142 -0.01317 L -0.1224 0.0786 " pathEditMode="relative" rAng="0" ptsTypes="AA">
                                      <p:cBhvr>
                                        <p:cTn id="28" dur="2000" fill="hold"/>
                                        <p:tgtEl>
                                          <p:spTgt spid="8"/>
                                        </p:tgtEl>
                                        <p:attrNameLst>
                                          <p:attrName>ppt_x</p:attrName>
                                          <p:attrName>ppt_y</p:attrName>
                                        </p:attrNameLst>
                                      </p:cBhvr>
                                      <p:rCtr x="-7691" y="4577"/>
                                    </p:animMotion>
                                  </p:childTnLst>
                                </p:cTn>
                              </p:par>
                              <p:par>
                                <p:cTn id="29" presetID="42" presetClass="path" presetSubtype="0" accel="50000" decel="50000" fill="hold" nodeType="withEffect">
                                  <p:stCondLst>
                                    <p:cond delay="0"/>
                                  </p:stCondLst>
                                  <p:childTnLst>
                                    <p:animMotion origin="layout" path="M 2.22222E-6 1.17892E-6 L -0.13768 -0.07235 " pathEditMode="relative" rAng="0" ptsTypes="AA">
                                      <p:cBhvr>
                                        <p:cTn id="30" dur="2000" fill="hold"/>
                                        <p:tgtEl>
                                          <p:spTgt spid="7"/>
                                        </p:tgtEl>
                                        <p:attrNameLst>
                                          <p:attrName>ppt_x</p:attrName>
                                          <p:attrName>ppt_y</p:attrName>
                                        </p:attrNameLst>
                                      </p:cBhvr>
                                      <p:rCtr x="-6892" y="-3629"/>
                                    </p:animMotion>
                                  </p:childTnLst>
                                </p:cTn>
                              </p:par>
                              <p:par>
                                <p:cTn id="31" presetID="42" presetClass="path" presetSubtype="0" accel="50000" decel="50000" fill="hold" grpId="1" nodeType="withEffect">
                                  <p:stCondLst>
                                    <p:cond delay="0"/>
                                  </p:stCondLst>
                                  <p:childTnLst>
                                    <p:animMotion origin="layout" path="M 1.94444E-6 2.88951E-6 L -0.17969 0.08946 " pathEditMode="relative" rAng="0" ptsTypes="AA">
                                      <p:cBhvr>
                                        <p:cTn id="32" dur="2000" fill="hold"/>
                                        <p:tgtEl>
                                          <p:spTgt spid="5"/>
                                        </p:tgtEl>
                                        <p:attrNameLst>
                                          <p:attrName>ppt_x</p:attrName>
                                          <p:attrName>ppt_y</p:attrName>
                                        </p:attrNameLst>
                                      </p:cBhvr>
                                      <p:rCtr x="-8993" y="4461"/>
                                    </p:animMotion>
                                  </p:childTnLst>
                                </p:cTn>
                              </p:par>
                              <p:par>
                                <p:cTn id="33" presetID="2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par>
                                <p:cTn id="36" presetID="42" presetClass="path" presetSubtype="0" accel="50000" decel="50000" fill="hold" nodeType="withEffect">
                                  <p:stCondLst>
                                    <p:cond delay="0"/>
                                  </p:stCondLst>
                                  <p:childTnLst>
                                    <p:animMotion origin="layout" path="M 3.05556E-6 -2.24688E-6 L -0.13768 -0.00138 " pathEditMode="relative" rAng="0" ptsTypes="AA">
                                      <p:cBhvr>
                                        <p:cTn id="37" dur="2000" fill="hold"/>
                                        <p:tgtEl>
                                          <p:spTgt spid="4"/>
                                        </p:tgtEl>
                                        <p:attrNameLst>
                                          <p:attrName>ppt_x</p:attrName>
                                          <p:attrName>ppt_y</p:attrName>
                                        </p:attrNameLst>
                                      </p:cBhvr>
                                      <p:rCtr x="-6892"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9194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t>ASHB</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BARO</a:t>
            </a:r>
          </a:p>
        </p:txBody>
      </p:sp>
      <p:sp>
        <p:nvSpPr>
          <p:cNvPr id="26633" name="TextBox 4"/>
          <p:cNvSpPr txBox="1">
            <a:spLocks noChangeArrowheads="1"/>
          </p:cNvSpPr>
          <p:nvPr/>
        </p:nvSpPr>
        <p:spPr bwMode="auto">
          <a:xfrm>
            <a:off x="4156075" y="1427163"/>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688" y="1154113"/>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ent-Up Arrow 7"/>
          <p:cNvSpPr/>
          <p:nvPr/>
        </p:nvSpPr>
        <p:spPr>
          <a:xfrm rot="10800000">
            <a:off x="1079500" y="1009650"/>
            <a:ext cx="3151188"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4230688" y="1009650"/>
            <a:ext cx="3078162"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250825" y="1412875"/>
            <a:ext cx="1873250"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13" name="Rounded Rectangle 12"/>
          <p:cNvSpPr/>
          <p:nvPr/>
        </p:nvSpPr>
        <p:spPr>
          <a:xfrm>
            <a:off x="6469063" y="1420813"/>
            <a:ext cx="1511300"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Danışma  /</a:t>
            </a:r>
          </a:p>
          <a:p>
            <a:pPr algn="ctr" fontAlgn="auto">
              <a:spcBef>
                <a:spcPts val="0"/>
              </a:spcBef>
              <a:spcAft>
                <a:spcPts val="0"/>
              </a:spcAft>
              <a:defRPr/>
            </a:pPr>
            <a:r>
              <a:rPr lang="tr-TR" dirty="0"/>
              <a:t>Konsültasyon</a:t>
            </a:r>
          </a:p>
        </p:txBody>
      </p:sp>
      <p:sp>
        <p:nvSpPr>
          <p:cNvPr id="15" name="Pentagon 14"/>
          <p:cNvSpPr/>
          <p:nvPr/>
        </p:nvSpPr>
        <p:spPr>
          <a:xfrm rot="5400000">
            <a:off x="178395" y="2277988"/>
            <a:ext cx="1946449" cy="1800200"/>
          </a:xfrm>
          <a:prstGeom prst="homePlate">
            <a:avLst/>
          </a:prstGeom>
        </p:spPr>
        <p:style>
          <a:lnRef idx="1">
            <a:schemeClr val="accent1"/>
          </a:lnRef>
          <a:fillRef idx="2">
            <a:schemeClr val="accent1"/>
          </a:fillRef>
          <a:effectRef idx="1">
            <a:schemeClr val="accent1"/>
          </a:effectRef>
          <a:fontRef idx="minor">
            <a:schemeClr val="dk1"/>
          </a:fontRef>
        </p:style>
        <p:txBody>
          <a:bodyPr vert="vert270" anchor="ctr"/>
          <a:lstStyle/>
          <a:p>
            <a:pPr algn="ctr" fontAlgn="auto">
              <a:spcBef>
                <a:spcPts val="0"/>
              </a:spcBef>
              <a:spcAft>
                <a:spcPts val="0"/>
              </a:spcAft>
              <a:defRPr/>
            </a:pPr>
            <a:endParaRPr lang="tr-TR" dirty="0"/>
          </a:p>
          <a:p>
            <a:pPr algn="ctr" fontAlgn="auto">
              <a:spcBef>
                <a:spcPts val="0"/>
              </a:spcBef>
              <a:spcAft>
                <a:spcPts val="0"/>
              </a:spcAft>
              <a:defRPr/>
            </a:pPr>
            <a:r>
              <a:rPr lang="tr-TR" dirty="0"/>
              <a:t>C. Savcılığının talimatı ile </a:t>
            </a:r>
          </a:p>
          <a:p>
            <a:pPr algn="ctr" fontAlgn="auto">
              <a:spcBef>
                <a:spcPts val="0"/>
              </a:spcBef>
              <a:spcAft>
                <a:spcPts val="0"/>
              </a:spcAft>
              <a:defRPr/>
            </a:pPr>
            <a:r>
              <a:rPr lang="tr-TR" dirty="0"/>
              <a:t>kolluk kuvvetleri</a:t>
            </a:r>
          </a:p>
          <a:p>
            <a:pPr algn="ctr" fontAlgn="auto">
              <a:spcBef>
                <a:spcPts val="0"/>
              </a:spcBef>
              <a:spcAft>
                <a:spcPts val="0"/>
              </a:spcAft>
              <a:defRPr/>
            </a:pPr>
            <a:r>
              <a:rPr lang="tr-TR" dirty="0"/>
              <a:t>çocuğu ÇİM’e getirir </a:t>
            </a:r>
          </a:p>
        </p:txBody>
      </p:sp>
      <p:sp>
        <p:nvSpPr>
          <p:cNvPr id="17" name="Rounded Rectangle 16"/>
          <p:cNvSpPr/>
          <p:nvPr/>
        </p:nvSpPr>
        <p:spPr>
          <a:xfrm>
            <a:off x="179388" y="4273550"/>
            <a:ext cx="2016125" cy="2108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ÇİM’de rutin değerlendirme;</a:t>
            </a:r>
          </a:p>
          <a:p>
            <a:pPr marL="285750" indent="-285750" fontAlgn="auto">
              <a:spcBef>
                <a:spcPts val="0"/>
              </a:spcBef>
              <a:spcAft>
                <a:spcPts val="0"/>
              </a:spcAft>
              <a:buFont typeface="Arial" pitchFamily="34" charset="0"/>
              <a:buChar char="•"/>
              <a:defRPr/>
            </a:pPr>
            <a:r>
              <a:rPr lang="tr-TR" dirty="0"/>
              <a:t>Adli görüşme</a:t>
            </a:r>
          </a:p>
          <a:p>
            <a:pPr marL="285750" indent="-285750" fontAlgn="auto">
              <a:spcBef>
                <a:spcPts val="0"/>
              </a:spcBef>
              <a:spcAft>
                <a:spcPts val="0"/>
              </a:spcAft>
              <a:buFont typeface="Arial" pitchFamily="34" charset="0"/>
              <a:buChar char="•"/>
              <a:defRPr/>
            </a:pPr>
            <a:r>
              <a:rPr lang="tr-TR" dirty="0"/>
              <a:t>Muayene</a:t>
            </a:r>
          </a:p>
          <a:p>
            <a:pPr marL="285750" indent="-285750" fontAlgn="auto">
              <a:spcBef>
                <a:spcPts val="0"/>
              </a:spcBef>
              <a:spcAft>
                <a:spcPts val="0"/>
              </a:spcAft>
              <a:buFont typeface="Arial" pitchFamily="34" charset="0"/>
              <a:buChar char="•"/>
              <a:defRPr/>
            </a:pPr>
            <a:r>
              <a:rPr lang="tr-TR" dirty="0"/>
              <a:t>Rapor</a:t>
            </a:r>
          </a:p>
          <a:p>
            <a:pPr marL="285750" indent="-285750" fontAlgn="auto">
              <a:spcBef>
                <a:spcPts val="0"/>
              </a:spcBef>
              <a:spcAft>
                <a:spcPts val="0"/>
              </a:spcAft>
              <a:buFont typeface="Arial" pitchFamily="34" charset="0"/>
              <a:buChar char="•"/>
              <a:defRPr/>
            </a:pPr>
            <a:r>
              <a:rPr lang="tr-TR" dirty="0"/>
              <a:t>İzlem planı</a:t>
            </a:r>
          </a:p>
        </p:txBody>
      </p:sp>
      <p:sp>
        <p:nvSpPr>
          <p:cNvPr id="20" name="Rounded Rectangle 19"/>
          <p:cNvSpPr/>
          <p:nvPr/>
        </p:nvSpPr>
        <p:spPr>
          <a:xfrm>
            <a:off x="5440363" y="3357563"/>
            <a:ext cx="3533775"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ÇİM’de ön inceleme;</a:t>
            </a:r>
          </a:p>
          <a:p>
            <a:pPr marL="285750" indent="-285750" fontAlgn="auto">
              <a:spcBef>
                <a:spcPts val="0"/>
              </a:spcBef>
              <a:spcAft>
                <a:spcPts val="0"/>
              </a:spcAft>
              <a:buFont typeface="Arial" pitchFamily="34" charset="0"/>
              <a:buChar char="•"/>
              <a:defRPr/>
            </a:pPr>
            <a:r>
              <a:rPr lang="tr-TR" dirty="0"/>
              <a:t>Sosyal inceleme</a:t>
            </a:r>
          </a:p>
          <a:p>
            <a:pPr marL="285750" indent="-285750" fontAlgn="auto">
              <a:spcBef>
                <a:spcPts val="0"/>
              </a:spcBef>
              <a:spcAft>
                <a:spcPts val="0"/>
              </a:spcAft>
              <a:buFont typeface="Arial" pitchFamily="34" charset="0"/>
              <a:buChar char="•"/>
              <a:defRPr/>
            </a:pPr>
            <a:r>
              <a:rPr lang="tr-TR" dirty="0"/>
              <a:t>Adli Tıp uzmanı ile ön görüşme</a:t>
            </a:r>
          </a:p>
        </p:txBody>
      </p:sp>
      <p:sp>
        <p:nvSpPr>
          <p:cNvPr id="23" name="Rectangle 22"/>
          <p:cNvSpPr/>
          <p:nvPr/>
        </p:nvSpPr>
        <p:spPr>
          <a:xfrm>
            <a:off x="5508625" y="4437063"/>
            <a:ext cx="3465513"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24" name="Left Arrow Callout 23"/>
          <p:cNvSpPr/>
          <p:nvPr/>
        </p:nvSpPr>
        <p:spPr>
          <a:xfrm>
            <a:off x="4095750" y="4957763"/>
            <a:ext cx="2895600" cy="504825"/>
          </a:xfrm>
          <a:prstGeom prst="leftArrowCallout">
            <a:avLst>
              <a:gd name="adj1" fmla="val 25000"/>
              <a:gd name="adj2" fmla="val 25000"/>
              <a:gd name="adj3" fmla="val 25000"/>
              <a:gd name="adj4" fmla="val 51194"/>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OLUŞTU</a:t>
            </a:r>
          </a:p>
        </p:txBody>
      </p:sp>
      <p:sp>
        <p:nvSpPr>
          <p:cNvPr id="25" name="Down Arrow Callout 24"/>
          <p:cNvSpPr/>
          <p:nvPr/>
        </p:nvSpPr>
        <p:spPr>
          <a:xfrm>
            <a:off x="7207250" y="4957763"/>
            <a:ext cx="1766888" cy="1063625"/>
          </a:xfrm>
          <a:prstGeom prst="downArrowCallout">
            <a:avLst>
              <a:gd name="adj1" fmla="val 8975"/>
              <a:gd name="adj2" fmla="val 15075"/>
              <a:gd name="adj3" fmla="val 25000"/>
              <a:gd name="adj4" fmla="val 41669"/>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OLUŞMADI</a:t>
            </a:r>
          </a:p>
        </p:txBody>
      </p:sp>
      <p:sp>
        <p:nvSpPr>
          <p:cNvPr id="26" name="Rounded Rectangle 25"/>
          <p:cNvSpPr/>
          <p:nvPr/>
        </p:nvSpPr>
        <p:spPr>
          <a:xfrm>
            <a:off x="6486525" y="6165850"/>
            <a:ext cx="2487613" cy="21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Çocuk Psikiyatristi</a:t>
            </a:r>
          </a:p>
        </p:txBody>
      </p:sp>
      <p:sp>
        <p:nvSpPr>
          <p:cNvPr id="27" name="Rounded Rectangle 26"/>
          <p:cNvSpPr/>
          <p:nvPr/>
        </p:nvSpPr>
        <p:spPr>
          <a:xfrm>
            <a:off x="6486525" y="6534150"/>
            <a:ext cx="2487613" cy="21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err="1"/>
              <a:t>osyal</a:t>
            </a:r>
            <a:r>
              <a:rPr lang="tr-TR" dirty="0"/>
              <a:t> Hizmetler </a:t>
            </a:r>
          </a:p>
        </p:txBody>
      </p:sp>
      <p:sp>
        <p:nvSpPr>
          <p:cNvPr id="28" name="Down Arrow 27"/>
          <p:cNvSpPr/>
          <p:nvPr/>
        </p:nvSpPr>
        <p:spPr>
          <a:xfrm>
            <a:off x="6775450" y="2181225"/>
            <a:ext cx="431800" cy="1008063"/>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tr-TR" dirty="0"/>
          </a:p>
        </p:txBody>
      </p:sp>
      <p:sp>
        <p:nvSpPr>
          <p:cNvPr id="18" name="17 Yuvarlatılmış Dikdörtgen"/>
          <p:cNvSpPr/>
          <p:nvPr/>
        </p:nvSpPr>
        <p:spPr>
          <a:xfrm>
            <a:off x="1150938" y="142875"/>
            <a:ext cx="61150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400" dirty="0"/>
              <a:t>ÇOCUK İZLEM MERKEZİNİN İŞLEYİŞ SÜRECİ</a:t>
            </a:r>
            <a:endParaRPr lang="tr-TR" sz="2000" dirty="0"/>
          </a:p>
        </p:txBody>
      </p:sp>
      <p:sp>
        <p:nvSpPr>
          <p:cNvPr id="21" name="Rounded Rectangle 20"/>
          <p:cNvSpPr/>
          <p:nvPr/>
        </p:nvSpPr>
        <p:spPr>
          <a:xfrm>
            <a:off x="2700338" y="4705350"/>
            <a:ext cx="1368425" cy="660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tr-TR" dirty="0"/>
              <a:t>C. Savcısı</a:t>
            </a:r>
          </a:p>
        </p:txBody>
      </p:sp>
      <p:sp>
        <p:nvSpPr>
          <p:cNvPr id="29" name="Rounded Rectangle 28"/>
          <p:cNvSpPr/>
          <p:nvPr/>
        </p:nvSpPr>
        <p:spPr>
          <a:xfrm>
            <a:off x="2727325" y="5599113"/>
            <a:ext cx="1368425" cy="6461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Avukat</a:t>
            </a:r>
          </a:p>
        </p:txBody>
      </p:sp>
      <p:sp>
        <p:nvSpPr>
          <p:cNvPr id="5" name="Left Arrow 4"/>
          <p:cNvSpPr/>
          <p:nvPr/>
        </p:nvSpPr>
        <p:spPr>
          <a:xfrm>
            <a:off x="2251075" y="4940300"/>
            <a:ext cx="476250" cy="192088"/>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tr-TR"/>
          </a:p>
        </p:txBody>
      </p:sp>
      <p:sp>
        <p:nvSpPr>
          <p:cNvPr id="31" name="Left Arrow 30"/>
          <p:cNvSpPr/>
          <p:nvPr/>
        </p:nvSpPr>
        <p:spPr>
          <a:xfrm>
            <a:off x="2214563" y="5922963"/>
            <a:ext cx="476250" cy="190500"/>
          </a:xfrm>
          <a:prstGeom prst="left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tr-TR"/>
          </a:p>
        </p:txBody>
      </p:sp>
      <p:sp>
        <p:nvSpPr>
          <p:cNvPr id="32" name="TextBox 2"/>
          <p:cNvSpPr txBox="1">
            <a:spLocks noChangeArrowheads="1"/>
          </p:cNvSpPr>
          <p:nvPr/>
        </p:nvSpPr>
        <p:spPr bwMode="auto">
          <a:xfrm>
            <a:off x="7339013" y="2205038"/>
            <a:ext cx="176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Çocuk doğrudan </a:t>
            </a:r>
          </a:p>
          <a:p>
            <a:pPr eaLnBrk="1" hangingPunct="1"/>
            <a:r>
              <a:rPr lang="tr-TR" altLang="tr-TR">
                <a:latin typeface="Calibri" panose="020F0502020204030204" pitchFamily="34" charset="0"/>
              </a:rPr>
              <a:t>ÇİM’e</a:t>
            </a:r>
          </a:p>
          <a:p>
            <a:pPr eaLnBrk="1" hangingPunct="1"/>
            <a:r>
              <a:rPr lang="tr-TR" altLang="tr-TR">
                <a:latin typeface="Calibri" panose="020F0502020204030204" pitchFamily="34" charset="0"/>
              </a:rPr>
              <a:t>yönlendirilir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9194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t>SHÇEK</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BARO</a:t>
            </a:r>
          </a:p>
        </p:txBody>
      </p:sp>
      <p:sp>
        <p:nvSpPr>
          <p:cNvPr id="28681" name="TextBox 4"/>
          <p:cNvSpPr txBox="1">
            <a:spLocks noChangeArrowheads="1"/>
          </p:cNvSpPr>
          <p:nvPr/>
        </p:nvSpPr>
        <p:spPr bwMode="auto">
          <a:xfrm>
            <a:off x="4156075" y="1427163"/>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endParaRPr>
          </a:p>
        </p:txBody>
      </p:sp>
      <p:sp>
        <p:nvSpPr>
          <p:cNvPr id="11" name="Frame 10"/>
          <p:cNvSpPr/>
          <p:nvPr/>
        </p:nvSpPr>
        <p:spPr>
          <a:xfrm>
            <a:off x="1595438" y="1358900"/>
            <a:ext cx="3984625" cy="3816350"/>
          </a:xfrm>
          <a:prstGeom prst="frame">
            <a:avLst>
              <a:gd name="adj1" fmla="val 35052"/>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27038" y="765175"/>
            <a:ext cx="6408737" cy="5543550"/>
          </a:xfrm>
          <a:prstGeom prst="frame">
            <a:avLst>
              <a:gd name="adj1" fmla="val 16800"/>
            </a:avLst>
          </a:prstGeom>
        </p:spPr>
        <p:style>
          <a:lnRef idx="1">
            <a:schemeClr val="accent3"/>
          </a:lnRef>
          <a:fillRef idx="2">
            <a:schemeClr val="accent3"/>
          </a:fillRef>
          <a:effectRef idx="1">
            <a:schemeClr val="accent3"/>
          </a:effectRef>
          <a:fontRef idx="minor">
            <a:schemeClr val="dk1"/>
          </a:fontRef>
        </p:style>
        <p:txBody>
          <a:bodyPr lIns="100785" tIns="50393" rIns="100785" bIns="50393" anchor="ctr"/>
          <a:lstStyle/>
          <a:p>
            <a:pPr algn="ctr" fontAlgn="auto" hangingPunct="0">
              <a:lnSpc>
                <a:spcPct val="104000"/>
              </a:lnSpc>
              <a:spcBef>
                <a:spcPts val="0"/>
              </a:spcBef>
              <a:spcAft>
                <a:spcPts val="0"/>
              </a:spcAft>
              <a:buClr>
                <a:srgbClr val="000000"/>
              </a:buClr>
              <a:buSzPct val="45000"/>
              <a:buFont typeface="Wingdings" charset="2"/>
              <a:buNone/>
              <a:defRPr/>
            </a:pPr>
            <a:endParaRPr lang="tr-TR">
              <a:solidFill>
                <a:schemeClr val="tx1"/>
              </a:solidFill>
            </a:endParaRPr>
          </a:p>
        </p:txBody>
      </p:sp>
      <p:sp>
        <p:nvSpPr>
          <p:cNvPr id="3" name="Rectangle 2"/>
          <p:cNvSpPr/>
          <p:nvPr/>
        </p:nvSpPr>
        <p:spPr>
          <a:xfrm>
            <a:off x="4499992" y="1417839"/>
            <a:ext cx="4497697" cy="3494750"/>
          </a:xfrm>
          <a:prstGeom prst="rect">
            <a:avLst/>
          </a:prstGeom>
          <a:noFill/>
        </p:spPr>
        <p:txBody>
          <a:bodyPr lIns="100785" tIns="50393" rIns="100785" bIns="503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hangingPunct="0">
              <a:lnSpc>
                <a:spcPct val="104000"/>
              </a:lnSpc>
              <a:spcBef>
                <a:spcPts val="0"/>
              </a:spcBef>
              <a:spcAft>
                <a:spcPts val="0"/>
              </a:spcAft>
              <a:buClr>
                <a:srgbClr val="000000"/>
              </a:buClr>
              <a:buSzPct val="45000"/>
              <a:buFont typeface="Wingdings" charset="2"/>
              <a:buNone/>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ÇOCUK İZLEM</a:t>
            </a:r>
          </a:p>
          <a:p>
            <a:pPr algn="ctr" fontAlgn="auto" hangingPunct="0">
              <a:lnSpc>
                <a:spcPct val="104000"/>
              </a:lnSpc>
              <a:spcBef>
                <a:spcPts val="0"/>
              </a:spcBef>
              <a:spcAft>
                <a:spcPts val="0"/>
              </a:spcAft>
              <a:buClr>
                <a:srgbClr val="000000"/>
              </a:buClr>
              <a:buSzPct val="45000"/>
              <a:buFont typeface="Wingdings" charset="2"/>
              <a:buNone/>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MERKEZİNİN</a:t>
            </a:r>
          </a:p>
          <a:p>
            <a:pPr algn="ctr" fontAlgn="auto" hangingPunct="0">
              <a:lnSpc>
                <a:spcPct val="104000"/>
              </a:lnSpc>
              <a:spcBef>
                <a:spcPts val="0"/>
              </a:spcBef>
              <a:spcAft>
                <a:spcPts val="0"/>
              </a:spcAft>
              <a:buClr>
                <a:srgbClr val="000000"/>
              </a:buClr>
              <a:buSzPct val="45000"/>
              <a:buFont typeface="Wingdings" charset="2"/>
              <a:buNone/>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EKİBİ</a:t>
            </a:r>
            <a:endParaRPr lang="en-US"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endParaRPr>
          </a:p>
        </p:txBody>
      </p:sp>
      <p:sp>
        <p:nvSpPr>
          <p:cNvPr id="29700" name="TextBox 4"/>
          <p:cNvSpPr txBox="1">
            <a:spLocks noChangeArrowheads="1"/>
          </p:cNvSpPr>
          <p:nvPr/>
        </p:nvSpPr>
        <p:spPr bwMode="auto">
          <a:xfrm>
            <a:off x="1979613" y="2198688"/>
            <a:ext cx="3659187" cy="29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lnSpc>
                <a:spcPct val="150000"/>
              </a:lnSpc>
              <a:buClr>
                <a:srgbClr val="000000"/>
              </a:buClr>
              <a:buSzPct val="45000"/>
              <a:buFont typeface="Wingdings" panose="05000000000000000000" pitchFamily="2" charset="2"/>
              <a:buNone/>
            </a:pPr>
            <a:r>
              <a:rPr lang="tr-TR" altLang="tr-TR" sz="1400" b="1" dirty="0"/>
              <a:t>MERKEZDE 24 SAAT ÇALIŞAN EKİP</a:t>
            </a:r>
          </a:p>
          <a:p>
            <a:pPr eaLnBrk="1">
              <a:lnSpc>
                <a:spcPct val="150000"/>
              </a:lnSpc>
              <a:buClr>
                <a:srgbClr val="000000"/>
              </a:buClr>
              <a:buSzPct val="45000"/>
              <a:buFont typeface="Wingdings" panose="05000000000000000000" pitchFamily="2" charset="2"/>
              <a:buNone/>
            </a:pPr>
            <a:r>
              <a:rPr lang="tr-TR" altLang="tr-TR" sz="1400" dirty="0"/>
              <a:t>Adli Tıp Uzmanı</a:t>
            </a:r>
            <a:br>
              <a:rPr lang="tr-TR" altLang="tr-TR" sz="1400" dirty="0"/>
            </a:br>
            <a:r>
              <a:rPr lang="tr-TR" altLang="tr-TR" sz="1400" dirty="0"/>
              <a:t>Psikolog</a:t>
            </a:r>
          </a:p>
          <a:p>
            <a:pPr eaLnBrk="1">
              <a:lnSpc>
                <a:spcPct val="150000"/>
              </a:lnSpc>
              <a:buClr>
                <a:srgbClr val="000000"/>
              </a:buClr>
              <a:buSzPct val="45000"/>
              <a:buFont typeface="Wingdings" panose="05000000000000000000" pitchFamily="2" charset="2"/>
              <a:buNone/>
            </a:pPr>
            <a:r>
              <a:rPr lang="tr-TR" altLang="tr-TR" sz="1400" dirty="0"/>
              <a:t>Sosyal Hizmet Uzmanı</a:t>
            </a:r>
          </a:p>
          <a:p>
            <a:pPr eaLnBrk="1">
              <a:lnSpc>
                <a:spcPct val="150000"/>
              </a:lnSpc>
              <a:buClr>
                <a:srgbClr val="000000"/>
              </a:buClr>
              <a:buSzPct val="45000"/>
              <a:buFont typeface="Wingdings" panose="05000000000000000000" pitchFamily="2" charset="2"/>
              <a:buNone/>
            </a:pPr>
            <a:r>
              <a:rPr lang="tr-TR" altLang="tr-TR" sz="1400" dirty="0"/>
              <a:t>Çocuk Gelişimcisi</a:t>
            </a:r>
          </a:p>
          <a:p>
            <a:pPr eaLnBrk="1">
              <a:lnSpc>
                <a:spcPct val="150000"/>
              </a:lnSpc>
              <a:buClr>
                <a:srgbClr val="000000"/>
              </a:buClr>
              <a:buSzPct val="45000"/>
              <a:buFont typeface="Wingdings" panose="05000000000000000000" pitchFamily="2" charset="2"/>
              <a:buNone/>
            </a:pPr>
            <a:r>
              <a:rPr lang="tr-TR" altLang="tr-TR" sz="1400" dirty="0"/>
              <a:t>Hemşire</a:t>
            </a:r>
          </a:p>
          <a:p>
            <a:pPr eaLnBrk="1">
              <a:lnSpc>
                <a:spcPct val="150000"/>
              </a:lnSpc>
              <a:buClr>
                <a:srgbClr val="000000"/>
              </a:buClr>
              <a:buSzPct val="45000"/>
              <a:buFont typeface="Wingdings" panose="05000000000000000000" pitchFamily="2" charset="2"/>
              <a:buNone/>
            </a:pPr>
            <a:r>
              <a:rPr lang="tr-TR" altLang="tr-TR" sz="1400" b="1" dirty="0"/>
              <a:t>KONSÜLTANLAR</a:t>
            </a:r>
          </a:p>
          <a:p>
            <a:pPr eaLnBrk="1">
              <a:lnSpc>
                <a:spcPct val="150000"/>
              </a:lnSpc>
              <a:buClr>
                <a:srgbClr val="000000"/>
              </a:buClr>
              <a:buSzPct val="45000"/>
              <a:buFont typeface="Wingdings" panose="05000000000000000000" pitchFamily="2" charset="2"/>
              <a:buNone/>
            </a:pPr>
            <a:r>
              <a:rPr lang="tr-TR" altLang="tr-TR" sz="1400" dirty="0"/>
              <a:t>Çocuk Psikiyatristi</a:t>
            </a:r>
          </a:p>
          <a:p>
            <a:pPr eaLnBrk="1">
              <a:lnSpc>
                <a:spcPct val="150000"/>
              </a:lnSpc>
              <a:buClr>
                <a:srgbClr val="000000"/>
              </a:buClr>
              <a:buSzPct val="45000"/>
              <a:buFont typeface="Wingdings" panose="05000000000000000000" pitchFamily="2" charset="2"/>
              <a:buNone/>
            </a:pPr>
            <a:r>
              <a:rPr lang="tr-TR" altLang="tr-TR" sz="1400" dirty="0"/>
              <a:t>Çocuk Hekimi</a:t>
            </a:r>
            <a:endParaRPr lang="tr-TR" alt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EXPER\Desktop\ÇİM yeni\Oturumlar-22 mart\Yeni ÇİM foto\DSC_0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97200"/>
            <a:ext cx="54213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C:\Users\EXPER\Desktop\ÇİM yeni\Oturumlar-22 mart\Yeni ÇİM foto\DSC_01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692150"/>
            <a:ext cx="498951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9194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t>SHÇEK</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BARO</a:t>
            </a:r>
          </a:p>
        </p:txBody>
      </p:sp>
      <p:sp>
        <p:nvSpPr>
          <p:cNvPr id="4105" name="TextBox 4"/>
          <p:cNvSpPr txBox="1">
            <a:spLocks noChangeArrowheads="1"/>
          </p:cNvSpPr>
          <p:nvPr/>
        </p:nvSpPr>
        <p:spPr bwMode="auto">
          <a:xfrm>
            <a:off x="4156075" y="1427163"/>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endParaRPr>
          </a:p>
        </p:txBody>
      </p:sp>
      <p:sp>
        <p:nvSpPr>
          <p:cNvPr id="6" name="Frame 5"/>
          <p:cNvSpPr/>
          <p:nvPr/>
        </p:nvSpPr>
        <p:spPr>
          <a:xfrm>
            <a:off x="1595438" y="1358900"/>
            <a:ext cx="3984625" cy="3816350"/>
          </a:xfrm>
          <a:prstGeom prst="frame">
            <a:avLst>
              <a:gd name="adj1" fmla="val 35052"/>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466725"/>
            <a:ext cx="88265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Merkezinde adli görüşme</a:t>
            </a: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tr-TR" sz="3200" dirty="0"/>
              <a:t>Çocuğun beyanı (adli görüşme);</a:t>
            </a:r>
          </a:p>
          <a:p>
            <a:pPr lvl="1" algn="just" fontAlgn="auto">
              <a:spcBef>
                <a:spcPts val="0"/>
              </a:spcBef>
              <a:spcAft>
                <a:spcPts val="0"/>
              </a:spcAft>
              <a:buFont typeface="Arial" pitchFamily="34" charset="0"/>
              <a:buChar char="•"/>
              <a:defRPr/>
            </a:pPr>
            <a:r>
              <a:rPr lang="tr-TR" sz="2800" dirty="0"/>
              <a:t>Alanında uzman olan personel  (psikolog, çocuk gelişimcisi, sosyal hizmet uzmanı ve psikoloji, psikiyatri, sosyal hizmet veya çocuk gelişimi alanında yüksek lisans yapmış hemşire) tarafından </a:t>
            </a:r>
          </a:p>
          <a:p>
            <a:pPr lvl="1" algn="just" fontAlgn="auto">
              <a:spcBef>
                <a:spcPts val="0"/>
              </a:spcBef>
              <a:spcAft>
                <a:spcPts val="0"/>
              </a:spcAft>
              <a:buFont typeface="Arial" pitchFamily="34" charset="0"/>
              <a:buChar char="•"/>
              <a:defRPr/>
            </a:pPr>
            <a:r>
              <a:rPr lang="tr-TR" sz="2800" dirty="0"/>
              <a:t>Aynalı bir odada</a:t>
            </a:r>
          </a:p>
          <a:p>
            <a:pPr lvl="1" algn="just" fontAlgn="auto">
              <a:spcBef>
                <a:spcPts val="0"/>
              </a:spcBef>
              <a:spcAft>
                <a:spcPts val="0"/>
              </a:spcAft>
              <a:buFont typeface="Arial" pitchFamily="34" charset="0"/>
              <a:buChar char="•"/>
              <a:defRPr/>
            </a:pPr>
            <a:r>
              <a:rPr lang="tr-TR" sz="2800" dirty="0"/>
              <a:t>Ses ve görüntü kaydı yapılarak alınır.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85875"/>
            <a:ext cx="43402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7388" y="3476625"/>
            <a:ext cx="4343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Yuvarlatılmış Dikdörtgen"/>
          <p:cNvSpPr/>
          <p:nvPr/>
        </p:nvSpPr>
        <p:spPr>
          <a:xfrm>
            <a:off x="1497484"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Görüşme odası (Aynalı oda)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Merkezinde adli görüşme</a:t>
            </a: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lnSpc>
                <a:spcPts val="2880"/>
              </a:lnSpc>
              <a:spcBef>
                <a:spcPts val="0"/>
              </a:spcBef>
              <a:spcAft>
                <a:spcPts val="0"/>
              </a:spcAft>
              <a:defRPr/>
            </a:pPr>
            <a:r>
              <a:rPr lang="tr-TR" sz="2400" dirty="0"/>
              <a:t>Çocuktan ifade alındığı sırada </a:t>
            </a:r>
          </a:p>
          <a:p>
            <a:pPr lvl="1" algn="just" fontAlgn="auto">
              <a:lnSpc>
                <a:spcPts val="2880"/>
              </a:lnSpc>
              <a:spcBef>
                <a:spcPts val="0"/>
              </a:spcBef>
              <a:spcAft>
                <a:spcPts val="0"/>
              </a:spcAft>
              <a:buFont typeface="Arial" pitchFamily="34" charset="0"/>
              <a:buChar char="•"/>
              <a:defRPr/>
            </a:pPr>
            <a:r>
              <a:rPr lang="tr-TR" sz="2000" dirty="0"/>
              <a:t>Cumhuriyet Savcısı, </a:t>
            </a:r>
          </a:p>
          <a:p>
            <a:pPr lvl="1" algn="just" fontAlgn="auto">
              <a:lnSpc>
                <a:spcPts val="2880"/>
              </a:lnSpc>
              <a:spcBef>
                <a:spcPts val="0"/>
              </a:spcBef>
              <a:spcAft>
                <a:spcPts val="0"/>
              </a:spcAft>
              <a:buFont typeface="Arial" pitchFamily="34" charset="0"/>
              <a:buChar char="•"/>
              <a:defRPr/>
            </a:pPr>
            <a:r>
              <a:rPr lang="tr-TR" sz="2000" dirty="0"/>
              <a:t>Kolluk kuvveti, </a:t>
            </a:r>
          </a:p>
          <a:p>
            <a:pPr lvl="1" algn="just" fontAlgn="auto">
              <a:lnSpc>
                <a:spcPts val="2880"/>
              </a:lnSpc>
              <a:spcBef>
                <a:spcPts val="0"/>
              </a:spcBef>
              <a:spcAft>
                <a:spcPts val="0"/>
              </a:spcAft>
              <a:buFont typeface="Arial" pitchFamily="34" charset="0"/>
              <a:buChar char="•"/>
              <a:defRPr/>
            </a:pPr>
            <a:r>
              <a:rPr lang="tr-TR" sz="2000" dirty="0"/>
              <a:t>ASHB personeli </a:t>
            </a:r>
          </a:p>
          <a:p>
            <a:pPr lvl="1" algn="just" fontAlgn="auto">
              <a:lnSpc>
                <a:spcPts val="2880"/>
              </a:lnSpc>
              <a:spcBef>
                <a:spcPts val="0"/>
              </a:spcBef>
              <a:spcAft>
                <a:spcPts val="0"/>
              </a:spcAft>
              <a:buFont typeface="Arial" pitchFamily="34" charset="0"/>
              <a:buChar char="•"/>
              <a:defRPr/>
            </a:pPr>
            <a:r>
              <a:rPr lang="tr-TR" sz="2000" dirty="0"/>
              <a:t>Çocuğun Avukatı  </a:t>
            </a:r>
          </a:p>
          <a:p>
            <a:pPr lvl="1" algn="just" fontAlgn="auto">
              <a:lnSpc>
                <a:spcPts val="2880"/>
              </a:lnSpc>
              <a:spcBef>
                <a:spcPts val="0"/>
              </a:spcBef>
              <a:spcAft>
                <a:spcPts val="0"/>
              </a:spcAft>
              <a:buFont typeface="Arial" pitchFamily="34" charset="0"/>
              <a:buChar char="•"/>
              <a:defRPr/>
            </a:pPr>
            <a:r>
              <a:rPr lang="tr-TR" sz="2000" dirty="0"/>
              <a:t>Adli Tıp Uzmanı / Çocuk Psikiyatristi aynanın arka tarafındaki bir odada bulunur ve ifadeyi izler. </a:t>
            </a:r>
          </a:p>
          <a:p>
            <a:pPr algn="just" fontAlgn="auto">
              <a:lnSpc>
                <a:spcPts val="2880"/>
              </a:lnSpc>
              <a:spcBef>
                <a:spcPts val="0"/>
              </a:spcBef>
              <a:spcAft>
                <a:spcPts val="0"/>
              </a:spcAft>
              <a:buFont typeface="Arial" pitchFamily="34" charset="0"/>
              <a:buChar char="•"/>
              <a:defRPr/>
            </a:pPr>
            <a:endParaRPr lang="tr-TR" sz="2000" dirty="0"/>
          </a:p>
          <a:p>
            <a:pPr algn="just" fontAlgn="auto">
              <a:lnSpc>
                <a:spcPts val="2880"/>
              </a:lnSpc>
              <a:spcBef>
                <a:spcPts val="0"/>
              </a:spcBef>
              <a:spcAft>
                <a:spcPts val="0"/>
              </a:spcAft>
              <a:defRPr/>
            </a:pPr>
            <a:r>
              <a:rPr lang="tr-TR" sz="2000" dirty="0"/>
              <a:t>Ek sorular sormak gerektiğinde adli görüşme yapan personel kulaklıkla/monitörle haberdar edilerek çocuktan </a:t>
            </a:r>
            <a:r>
              <a:rPr lang="en-US" sz="2000" dirty="0"/>
              <a:t>t</a:t>
            </a:r>
            <a:r>
              <a:rPr lang="tr-TR" sz="2000" dirty="0"/>
              <a:t>ü</a:t>
            </a:r>
            <a:r>
              <a:rPr lang="en-US" sz="2000" dirty="0"/>
              <a:t>m </a:t>
            </a:r>
            <a:r>
              <a:rPr lang="en-US" sz="2000" dirty="0" err="1"/>
              <a:t>kurumlar</a:t>
            </a:r>
            <a:r>
              <a:rPr lang="tr-TR" sz="2000" dirty="0"/>
              <a:t> </a:t>
            </a:r>
            <a:r>
              <a:rPr lang="en-US" sz="2000" dirty="0" err="1"/>
              <a:t>i</a:t>
            </a:r>
            <a:r>
              <a:rPr lang="tr-TR" sz="2000" dirty="0"/>
              <a:t>ç</a:t>
            </a:r>
            <a:r>
              <a:rPr lang="en-US" sz="2000" dirty="0"/>
              <a:t>in </a:t>
            </a:r>
            <a:r>
              <a:rPr lang="tr-TR" sz="2000" dirty="0"/>
              <a:t>gereken bilginin alınması sağlanır.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73138"/>
            <a:ext cx="755967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Gözlem odası (Aynanın arka tarafı)</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Muayene</a:t>
            </a:r>
          </a:p>
        </p:txBody>
      </p:sp>
      <p:sp>
        <p:nvSpPr>
          <p:cNvPr id="5" name="4 Yuvarlatılmış Dikdörtgen"/>
          <p:cNvSpPr/>
          <p:nvPr/>
        </p:nvSpPr>
        <p:spPr>
          <a:xfrm>
            <a:off x="571500" y="1500188"/>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2800" dirty="0"/>
              <a:t>Çocuğun muayenesi merkezde bulunan hekimler (Adli Tıp Uzmanı, Çocuk Psikiyatristi ve Çocuk Hekimi) tarafından yapılır. </a:t>
            </a:r>
          </a:p>
          <a:p>
            <a:pPr fontAlgn="auto">
              <a:spcBef>
                <a:spcPts val="0"/>
              </a:spcBef>
              <a:spcAft>
                <a:spcPts val="0"/>
              </a:spcAft>
              <a:defRPr/>
            </a:pPr>
            <a:r>
              <a:rPr lang="tr-TR" sz="2800" dirty="0"/>
              <a:t> </a:t>
            </a:r>
          </a:p>
          <a:p>
            <a:pPr fontAlgn="auto">
              <a:spcBef>
                <a:spcPts val="0"/>
              </a:spcBef>
              <a:spcAft>
                <a:spcPts val="0"/>
              </a:spcAft>
              <a:defRPr/>
            </a:pPr>
            <a:r>
              <a:rPr lang="tr-TR" sz="2800" dirty="0"/>
              <a:t>Vücudun tümü (cinsel organlar da dahil olmak üzere) detaylıca muayene edilir, gerekli durumlarda fizik bulgular görüntülü olarak kaydedilir.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Muayene odası</a:t>
            </a:r>
          </a:p>
        </p:txBody>
      </p:sp>
      <p:pic>
        <p:nvPicPr>
          <p:cNvPr id="37892"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00150" y="1600200"/>
            <a:ext cx="6743700" cy="4525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marL="342900" indent="-342900" eaLnBrk="1" hangingPunct="1"/>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Çocuğun tedavisi ve izlemi</a:t>
            </a:r>
          </a:p>
        </p:txBody>
      </p:sp>
      <p:sp>
        <p:nvSpPr>
          <p:cNvPr id="5" name="4 Yuvarlatılmış Dikdörtgen"/>
          <p:cNvSpPr/>
          <p:nvPr/>
        </p:nvSpPr>
        <p:spPr>
          <a:xfrm>
            <a:off x="571500" y="1571625"/>
            <a:ext cx="8143875" cy="4881563"/>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marL="365760" indent="-283464" fontAlgn="auto">
              <a:spcBef>
                <a:spcPts val="0"/>
              </a:spcBef>
              <a:spcAft>
                <a:spcPts val="0"/>
              </a:spcAft>
              <a:defRPr/>
            </a:pPr>
            <a:r>
              <a:rPr lang="tr-TR" sz="2800" dirty="0"/>
              <a:t>Adli görüşme ve muayene sürecinde çocuğun kısa süreli koruma ve tedavi tedbiri bu merkezde yürütülür. </a:t>
            </a:r>
          </a:p>
          <a:p>
            <a:pPr marL="365760" indent="-283464" fontAlgn="auto">
              <a:spcBef>
                <a:spcPts val="0"/>
              </a:spcBef>
              <a:spcAft>
                <a:spcPts val="0"/>
              </a:spcAft>
              <a:defRPr/>
            </a:pPr>
            <a:endParaRPr lang="tr-TR" sz="2800" dirty="0"/>
          </a:p>
          <a:p>
            <a:pPr marL="365760" indent="-283464" fontAlgn="auto">
              <a:spcBef>
                <a:spcPts val="0"/>
              </a:spcBef>
              <a:spcAft>
                <a:spcPts val="0"/>
              </a:spcAft>
              <a:defRPr/>
            </a:pPr>
            <a:r>
              <a:rPr lang="tr-TR" sz="2800" dirty="0"/>
              <a:t>Çocuk tedavi ve rehabilitasyon amacıyla uzun erimli tedavi ve izlem planı için ÇİM tarafından uygun merkezlere yönlendirilir. </a:t>
            </a:r>
          </a:p>
          <a:p>
            <a:pPr marL="365760" indent="-283464" fontAlgn="auto">
              <a:spcBef>
                <a:spcPts val="0"/>
              </a:spcBef>
              <a:spcAft>
                <a:spcPts val="0"/>
              </a:spcAft>
              <a:defRPr/>
            </a:pPr>
            <a:endParaRPr lang="tr-TR" sz="2800" dirty="0"/>
          </a:p>
          <a:p>
            <a:pPr marL="365760" indent="-283464" fontAlgn="auto">
              <a:spcBef>
                <a:spcPts val="0"/>
              </a:spcBef>
              <a:spcAft>
                <a:spcPts val="0"/>
              </a:spcAft>
              <a:defRPr/>
            </a:pPr>
            <a:r>
              <a:rPr lang="tr-TR" sz="2800" dirty="0"/>
              <a:t>Çocuğun izlemi (tıbbi ve yasal) ÇİM tarafından yapılır.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844675"/>
            <a:ext cx="4032250" cy="2706688"/>
          </a:xfrm>
        </p:spPr>
      </p:pic>
      <p:pic>
        <p:nvPicPr>
          <p:cNvPr id="3993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573463"/>
            <a:ext cx="386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Çocukların bekleme odaları</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Çocukların kısa süreli konaklama mekanları</a:t>
            </a:r>
          </a:p>
        </p:txBody>
      </p:sp>
      <p:pic>
        <p:nvPicPr>
          <p:cNvPr id="409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43910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508500" y="3644900"/>
            <a:ext cx="3944938" cy="26479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9194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solidFill>
                  <a:prstClr val="black"/>
                </a:solidFill>
              </a:rPr>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solidFill>
                  <a:prstClr val="black"/>
                </a:solidFill>
              </a:rPr>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solidFill>
                <a:prstClr val="black"/>
              </a:solidFill>
            </a:endParaRPr>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solidFill>
                  <a:prstClr val="black"/>
                </a:solidFill>
              </a:rPr>
              <a:t>ASHB</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solidFill>
                  <a:prstClr val="black"/>
                </a:solidFill>
              </a:rPr>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solidFill>
                  <a:prstClr val="black"/>
                </a:solidFill>
              </a:rPr>
              <a:t>BARO</a:t>
            </a:r>
          </a:p>
        </p:txBody>
      </p:sp>
      <p:sp>
        <p:nvSpPr>
          <p:cNvPr id="5129" name="TextBox 4"/>
          <p:cNvSpPr txBox="1">
            <a:spLocks noChangeArrowheads="1"/>
          </p:cNvSpPr>
          <p:nvPr/>
        </p:nvSpPr>
        <p:spPr bwMode="auto">
          <a:xfrm>
            <a:off x="4156075" y="1427163"/>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solidFill>
                  <a:srgbClr val="000000"/>
                </a:solidFill>
                <a:latin typeface="Calibri" panose="020F0502020204030204"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Aile görüşme odaları</a:t>
            </a:r>
          </a:p>
        </p:txBody>
      </p:sp>
      <p:pic>
        <p:nvPicPr>
          <p:cNvPr id="419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1773238"/>
            <a:ext cx="37544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178175"/>
            <a:ext cx="4392613"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a:bodyPr>
          <a:lstStyle/>
          <a:p>
            <a:pPr algn="ctr" eaLnBrk="1" fontAlgn="auto" hangingPunct="1">
              <a:lnSpc>
                <a:spcPts val="3400"/>
              </a:lnSpc>
              <a:spcAft>
                <a:spcPts val="0"/>
              </a:spcAft>
              <a:buFont typeface="Arial" panose="020B0604020202020204" pitchFamily="34" charset="0"/>
              <a:buNone/>
              <a:defRPr/>
            </a:pPr>
            <a:endParaRPr lang="tr-TR" sz="2800" dirty="0"/>
          </a:p>
          <a:p>
            <a:pPr algn="ctr" eaLnBrk="1" fontAlgn="auto" hangingPunct="1">
              <a:lnSpc>
                <a:spcPts val="3400"/>
              </a:lnSpc>
              <a:spcAft>
                <a:spcPts val="0"/>
              </a:spcAft>
              <a:buFont typeface="Arial" panose="020B0604020202020204" pitchFamily="34" charset="0"/>
              <a:buNone/>
              <a:defRPr/>
            </a:pPr>
            <a:r>
              <a:rPr lang="tr-TR" sz="2800" dirty="0"/>
              <a:t>Cinsel istismara uğrayan çocuğa inceleme ve tedavi aşamasında gerek görülen sağlık, eğitim, kolluk kuvvetleri, hukuk ve adalet sistemi gibi işbirliği yapılması gereken diğer kamu kuruluşları ile eşgüdüm içinde hizmet sağlanması.  </a:t>
            </a:r>
          </a:p>
          <a:p>
            <a:pPr eaLnBrk="1" fontAlgn="auto" hangingPunct="1">
              <a:lnSpc>
                <a:spcPct val="90000"/>
              </a:lnSpc>
              <a:spcAft>
                <a:spcPts val="0"/>
              </a:spcAft>
              <a:defRPr/>
            </a:pPr>
            <a:endParaRPr lang="tr-TR" sz="2800" dirty="0"/>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kuruluş amaçları</a:t>
            </a:r>
            <a:endParaRPr lang="tr-TR" sz="3200" dirty="0">
              <a:solidFill>
                <a:schemeClr val="accent6">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a:bodyPr>
          <a:lstStyle/>
          <a:p>
            <a:pPr algn="ctr" eaLnBrk="1" fontAlgn="auto" hangingPunct="1">
              <a:spcAft>
                <a:spcPts val="0"/>
              </a:spcAft>
              <a:buFont typeface="Arial" panose="020B0604020202020204" pitchFamily="34" charset="0"/>
              <a:buNone/>
              <a:defRPr/>
            </a:pPr>
            <a:endParaRPr lang="tr-TR" sz="2800" dirty="0"/>
          </a:p>
          <a:p>
            <a:pPr algn="ctr" eaLnBrk="1" fontAlgn="auto" hangingPunct="1">
              <a:spcAft>
                <a:spcPts val="0"/>
              </a:spcAft>
              <a:buFont typeface="Arial" panose="020B0604020202020204" pitchFamily="34" charset="0"/>
              <a:buNone/>
              <a:defRPr/>
            </a:pPr>
            <a:endParaRPr lang="tr-TR" sz="2800" dirty="0"/>
          </a:p>
          <a:p>
            <a:pPr algn="ctr" eaLnBrk="1" fontAlgn="auto" hangingPunct="1">
              <a:spcAft>
                <a:spcPts val="0"/>
              </a:spcAft>
              <a:buFont typeface="Arial" panose="020B0604020202020204" pitchFamily="34" charset="0"/>
              <a:buNone/>
              <a:defRPr/>
            </a:pPr>
            <a:r>
              <a:rPr lang="tr-TR" sz="2800" dirty="0"/>
              <a:t>Merkezde oluşturulacak güvenli ve çocuk dostu ortam ile çocuktaki travmanın etkilerinin azaltılması.</a:t>
            </a:r>
          </a:p>
          <a:p>
            <a:pPr eaLnBrk="1" fontAlgn="auto" hangingPunct="1">
              <a:spcAft>
                <a:spcPts val="0"/>
              </a:spcAft>
              <a:buFont typeface="Arial" panose="020B0604020202020204" pitchFamily="34" charset="0"/>
              <a:buNone/>
              <a:defRPr/>
            </a:pPr>
            <a:endParaRPr lang="tr-TR" sz="2800" dirty="0"/>
          </a:p>
          <a:p>
            <a:pPr eaLnBrk="1" fontAlgn="auto" hangingPunct="1">
              <a:spcAft>
                <a:spcPts val="0"/>
              </a:spcAft>
              <a:buFont typeface="Arial" panose="020B0604020202020204" pitchFamily="34" charset="0"/>
              <a:buNone/>
              <a:defRPr/>
            </a:pPr>
            <a:endParaRPr lang="tr-TR" sz="2800" dirty="0"/>
          </a:p>
          <a:p>
            <a:pPr eaLnBrk="1" fontAlgn="auto" hangingPunct="1">
              <a:lnSpc>
                <a:spcPct val="90000"/>
              </a:lnSpc>
              <a:spcAft>
                <a:spcPts val="0"/>
              </a:spcAft>
              <a:defRPr/>
            </a:pPr>
            <a:endParaRPr lang="tr-TR" sz="2800" dirty="0"/>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kuruluş amaçları</a:t>
            </a:r>
            <a:endParaRPr lang="tr-TR" sz="3200" dirty="0">
              <a:solidFill>
                <a:schemeClr val="accent6">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a:bodyPr>
          <a:lstStyle/>
          <a:p>
            <a:pPr algn="ctr" eaLnBrk="1" fontAlgn="auto" hangingPunct="1">
              <a:lnSpc>
                <a:spcPts val="3300"/>
              </a:lnSpc>
              <a:spcAft>
                <a:spcPts val="0"/>
              </a:spcAft>
              <a:buFont typeface="Arial" panose="020B0604020202020204" pitchFamily="34" charset="0"/>
              <a:buNone/>
              <a:defRPr/>
            </a:pPr>
            <a:endParaRPr lang="tr-TR" sz="2800" dirty="0"/>
          </a:p>
          <a:p>
            <a:pPr algn="ctr" eaLnBrk="1" fontAlgn="auto" hangingPunct="1">
              <a:lnSpc>
                <a:spcPts val="3300"/>
              </a:lnSpc>
              <a:spcAft>
                <a:spcPts val="0"/>
              </a:spcAft>
              <a:buFont typeface="Arial" panose="020B0604020202020204" pitchFamily="34" charset="0"/>
              <a:buNone/>
              <a:defRPr/>
            </a:pPr>
            <a:r>
              <a:rPr lang="tr-TR" sz="2800" dirty="0"/>
              <a:t>Korunma altına alınması gereken olgularda, çocuğun kalabileceği uygun bir ortam sağlanıncaya kadar geçici bir süre barınma, beslenme, giyim, sağlık ve güvenlik gereksinimlerinin karşılanması.</a:t>
            </a:r>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kuruluş amaçları</a:t>
            </a:r>
            <a:endParaRPr lang="tr-TR" sz="3200" dirty="0">
              <a:solidFill>
                <a:schemeClr val="accent6">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a:bodyPr>
          <a:lstStyle/>
          <a:p>
            <a:pPr algn="ctr" eaLnBrk="1" fontAlgn="auto" hangingPunct="1">
              <a:lnSpc>
                <a:spcPts val="3300"/>
              </a:lnSpc>
              <a:spcAft>
                <a:spcPts val="0"/>
              </a:spcAft>
              <a:buFont typeface="Arial" panose="020B0604020202020204" pitchFamily="34" charset="0"/>
              <a:buNone/>
              <a:defRPr/>
            </a:pPr>
            <a:endParaRPr lang="tr-TR" sz="2800" dirty="0"/>
          </a:p>
          <a:p>
            <a:pPr algn="ctr" eaLnBrk="1" fontAlgn="auto" hangingPunct="1">
              <a:lnSpc>
                <a:spcPts val="3300"/>
              </a:lnSpc>
              <a:spcAft>
                <a:spcPts val="0"/>
              </a:spcAft>
              <a:buFont typeface="Arial" panose="020B0604020202020204" pitchFamily="34" charset="0"/>
              <a:buNone/>
              <a:defRPr/>
            </a:pPr>
            <a:r>
              <a:rPr lang="tr-TR" sz="2800" dirty="0"/>
              <a:t>Ailenin yaşadığı travmanın ve yaşanan olayın sağlıklı değerlendirilmesi amacıyla aile ile görüşülmesi.</a:t>
            </a:r>
          </a:p>
          <a:p>
            <a:pPr algn="ctr" eaLnBrk="1" fontAlgn="auto" hangingPunct="1">
              <a:lnSpc>
                <a:spcPts val="3300"/>
              </a:lnSpc>
              <a:spcAft>
                <a:spcPts val="0"/>
              </a:spcAft>
              <a:buFont typeface="Arial" panose="020B0604020202020204" pitchFamily="34" charset="0"/>
              <a:buNone/>
              <a:defRPr/>
            </a:pPr>
            <a:endParaRPr lang="tr-TR" sz="2800" dirty="0"/>
          </a:p>
          <a:p>
            <a:pPr algn="ctr" eaLnBrk="1" fontAlgn="auto" hangingPunct="1">
              <a:lnSpc>
                <a:spcPts val="3300"/>
              </a:lnSpc>
              <a:spcAft>
                <a:spcPts val="0"/>
              </a:spcAft>
              <a:buFont typeface="Arial" panose="020B0604020202020204" pitchFamily="34" charset="0"/>
              <a:buNone/>
              <a:defRPr/>
            </a:pPr>
            <a:r>
              <a:rPr lang="tr-TR" sz="2800" dirty="0"/>
              <a:t>Ailenin ilk danışmanlık gereksiniminlerinin  karşılanması. </a:t>
            </a:r>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kuruluş amaçları</a:t>
            </a:r>
            <a:endParaRPr lang="tr-TR" sz="3200" dirty="0">
              <a:solidFill>
                <a:schemeClr val="accent6">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a:bodyPr>
          <a:lstStyle/>
          <a:p>
            <a:pPr algn="ctr" eaLnBrk="1" fontAlgn="auto" hangingPunct="1">
              <a:lnSpc>
                <a:spcPts val="3300"/>
              </a:lnSpc>
              <a:spcAft>
                <a:spcPts val="0"/>
              </a:spcAft>
              <a:buFont typeface="Arial" panose="020B0604020202020204" pitchFamily="34" charset="0"/>
              <a:buNone/>
              <a:defRPr/>
            </a:pPr>
            <a:endParaRPr lang="tr-TR" sz="2800" dirty="0"/>
          </a:p>
          <a:p>
            <a:pPr marL="365760" indent="-283464" algn="ctr" eaLnBrk="1" fontAlgn="auto" hangingPunct="1">
              <a:spcAft>
                <a:spcPts val="0"/>
              </a:spcAft>
              <a:buFont typeface="Arial" panose="020B0604020202020204" pitchFamily="34" charset="0"/>
              <a:buNone/>
              <a:defRPr/>
            </a:pPr>
            <a:r>
              <a:rPr lang="tr-TR" sz="2800" dirty="0"/>
              <a:t>Meslek elemanlarının hizmet içi eğitimlerine destek verilmesi.</a:t>
            </a:r>
          </a:p>
          <a:p>
            <a:pPr marL="365760" indent="-283464" algn="ctr" eaLnBrk="1" fontAlgn="auto" hangingPunct="1">
              <a:spcAft>
                <a:spcPts val="0"/>
              </a:spcAft>
              <a:buFont typeface="Arial" panose="020B0604020202020204" pitchFamily="34" charset="0"/>
              <a:buNone/>
              <a:defRPr/>
            </a:pPr>
            <a:endParaRPr lang="tr-TR" sz="2800" dirty="0"/>
          </a:p>
          <a:p>
            <a:pPr marL="365760" indent="-283464" algn="ctr" eaLnBrk="1" fontAlgn="auto" hangingPunct="1">
              <a:spcAft>
                <a:spcPts val="0"/>
              </a:spcAft>
              <a:buFont typeface="Arial" panose="020B0604020202020204" pitchFamily="34" charset="0"/>
              <a:buNone/>
              <a:defRPr/>
            </a:pPr>
            <a:r>
              <a:rPr lang="tr-TR" sz="2800" dirty="0"/>
              <a:t>Toplumun çocuğa yönelik suçlar ve korunma yolları konusunda eğitimlerinin yapılması.</a:t>
            </a:r>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kuruluş amaçları</a:t>
            </a:r>
            <a:endParaRPr lang="tr-TR" sz="3200" dirty="0">
              <a:solidFill>
                <a:schemeClr val="accent6">
                  <a:lumMod val="50000"/>
                </a:schemeClr>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2311</Words>
  <Application>Microsoft Office PowerPoint</Application>
  <PresentationFormat>Ekran Gösterisi (4:3)</PresentationFormat>
  <Paragraphs>354</Paragraphs>
  <Slides>40</Slides>
  <Notes>36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Wingdings</vt:lpstr>
      <vt:lpstr>Ofis Teması</vt:lpstr>
      <vt:lpstr>4. Oturum</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 </vt:lpstr>
      <vt:lpstr>PowerPoint Sunusu</vt:lpstr>
      <vt:lpstr> </vt:lpstr>
      <vt:lpstr> </vt:lpstr>
      <vt:lpstr>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Oturum</dc:title>
  <dc:creator>Betül Ulukol</dc:creator>
  <cp:lastModifiedBy>Yemişli 1</cp:lastModifiedBy>
  <cp:revision>68</cp:revision>
  <dcterms:created xsi:type="dcterms:W3CDTF">2011-02-01T13:40:24Z</dcterms:created>
  <dcterms:modified xsi:type="dcterms:W3CDTF">2023-01-13T08:23:00Z</dcterms:modified>
</cp:coreProperties>
</file>